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03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13" r="-13"/>
          <a:stretch/>
        </p:blipFill>
        <p:spPr>
          <a:xfrm>
            <a:off x="10439705" y="5257800"/>
            <a:ext cx="1371600" cy="121889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334195" y="0"/>
            <a:ext cx="2857500" cy="1429207"/>
          </a:xfrm>
          <a:prstGeom prst="rect">
            <a:avLst/>
          </a:prstGeom>
          <a:solidFill>
            <a:srgbClr val="E6FF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952805" y="5219395"/>
            <a:ext cx="38405" cy="342900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619695" y="1410005"/>
            <a:ext cx="3810305" cy="4038905"/>
          </a:xfrm>
          <a:prstGeom prst="roundRect">
            <a:avLst>
              <a:gd name="adj" fmla="val 96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2413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34756" y="1705356"/>
            <a:ext cx="2381098" cy="2381098"/>
          </a:xfrm>
          <a:prstGeom prst="roundRect">
            <a:avLst>
              <a:gd name="adj" fmla="val 1229"/>
            </a:avLst>
          </a:prstGeom>
          <a:solidFill>
            <a:srgbClr val="F1F5F9"/>
          </a:solidFill>
          <a:ln w="254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53044" y="1723644"/>
            <a:ext cx="2343607" cy="2343607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842" b="-842"/>
          <a:stretch/>
        </p:blipFill>
        <p:spPr>
          <a:xfrm>
            <a:off x="8839505" y="4972507"/>
            <a:ext cx="190195" cy="171907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9106510" y="4962449"/>
            <a:ext cx="12051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Channel</a:t>
            </a:r>
            <a:endParaRPr lang="en-US" sz="1000" dirty="0"/>
          </a:p>
        </p:txBody>
      </p:sp>
      <p:sp>
        <p:nvSpPr>
          <p:cNvPr id="12" name="Shape 7"/>
          <p:cNvSpPr/>
          <p:nvPr/>
        </p:nvSpPr>
        <p:spPr>
          <a:xfrm>
            <a:off x="952805" y="1295705"/>
            <a:ext cx="2915107" cy="286207"/>
          </a:xfrm>
          <a:prstGeom prst="roundRect">
            <a:avLst>
              <a:gd name="adj" fmla="val 319489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 txBox="1"/>
          <p:nvPr/>
        </p:nvSpPr>
        <p:spPr>
          <a:xfrm>
            <a:off x="1076249" y="1352398"/>
            <a:ext cx="276788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SURGICAL TECHNOLOGY EDUCATION</a:t>
            </a:r>
            <a:endParaRPr lang="en-US" sz="1000" dirty="0"/>
          </a:p>
        </p:txBody>
      </p:sp>
      <p:sp>
        <p:nvSpPr>
          <p:cNvPr id="14" name="Text 9"/>
          <p:cNvSpPr txBox="1"/>
          <p:nvPr/>
        </p:nvSpPr>
        <p:spPr>
          <a:xfrm>
            <a:off x="952805" y="1742846"/>
            <a:ext cx="5134356" cy="140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AI-Enhanced Educator</a:t>
            </a:r>
            <a:endParaRPr lang="en-US" sz="4500" dirty="0"/>
          </a:p>
        </p:txBody>
      </p:sp>
      <p:sp>
        <p:nvSpPr>
          <p:cNvPr id="15" name="Text 10"/>
          <p:cNvSpPr txBox="1"/>
          <p:nvPr/>
        </p:nvSpPr>
        <p:spPr>
          <a:xfrm>
            <a:off x="952805" y="3314700"/>
            <a:ext cx="598657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Efficiency for the Surgical Tech Department</a:t>
            </a:r>
            <a:endParaRPr lang="en-US" sz="2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952805" y="4448556"/>
            <a:ext cx="200254" cy="2286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266444" y="4429354"/>
            <a:ext cx="2352751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Bradly Duren, CSFA</a:t>
            </a:r>
            <a:endParaRPr lang="en-US" sz="1800" dirty="0"/>
          </a:p>
        </p:txBody>
      </p:sp>
      <p:sp>
        <p:nvSpPr>
          <p:cNvPr id="18" name="Text 12"/>
          <p:cNvSpPr txBox="1"/>
          <p:nvPr/>
        </p:nvSpPr>
        <p:spPr>
          <a:xfrm>
            <a:off x="1295705" y="4858207"/>
            <a:ext cx="2820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Port Charlotte ST Department</a:t>
            </a:r>
            <a:endParaRPr lang="en-US" sz="1500" dirty="0"/>
          </a:p>
        </p:txBody>
      </p:sp>
      <p:sp>
        <p:nvSpPr>
          <p:cNvPr id="19" name="Text 13"/>
          <p:cNvSpPr txBox="1"/>
          <p:nvPr/>
        </p:nvSpPr>
        <p:spPr>
          <a:xfrm>
            <a:off x="1333195" y="5286146"/>
            <a:ext cx="255757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50-Minute Interactive Session</a:t>
            </a:r>
            <a:endParaRPr lang="en-US" sz="1300" dirty="0"/>
          </a:p>
        </p:txBody>
      </p:sp>
      <p:sp>
        <p:nvSpPr>
          <p:cNvPr id="20" name="Text 14"/>
          <p:cNvSpPr txBox="1"/>
          <p:nvPr/>
        </p:nvSpPr>
        <p:spPr>
          <a:xfrm>
            <a:off x="8555126" y="4295851"/>
            <a:ext cx="20866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Scan </a:t>
            </a:r>
            <a:endParaRPr lang="en-US" sz="1500" dirty="0"/>
          </a:p>
        </p:txBody>
      </p:sp>
      <p:sp>
        <p:nvSpPr>
          <p:cNvPr id="21" name="Text 15"/>
          <p:cNvSpPr txBox="1"/>
          <p:nvPr/>
        </p:nvSpPr>
        <p:spPr>
          <a:xfrm>
            <a:off x="8641994" y="4600346"/>
            <a:ext cx="18864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@surgicaltechnologystc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0" y="6743700"/>
            <a:ext cx="12191695" cy="114300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190342" y="362102"/>
            <a:ext cx="607710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Guide Philosophy: 3 Pillars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4040734" y="866851"/>
            <a:ext cx="42437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"The machine is fast, but we provide the wisdom."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71500" y="1390802"/>
            <a:ext cx="3495751" cy="4990795"/>
          </a:xfrm>
          <a:prstGeom prst="roundRect">
            <a:avLst>
              <a:gd name="adj" fmla="val 114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80644" y="1399946"/>
            <a:ext cx="3476549" cy="57607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3172968" y="1524305"/>
            <a:ext cx="1153058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4800" dirty="0"/>
          </a:p>
        </p:txBody>
      </p:sp>
      <p:sp>
        <p:nvSpPr>
          <p:cNvPr id="9" name="Shape 7"/>
          <p:cNvSpPr/>
          <p:nvPr/>
        </p:nvSpPr>
        <p:spPr>
          <a:xfrm>
            <a:off x="1936699" y="1686154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5299" y="1914754"/>
            <a:ext cx="304495" cy="30449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4349801" y="1390802"/>
            <a:ext cx="3495751" cy="4990795"/>
          </a:xfrm>
          <a:prstGeom prst="roundRect">
            <a:avLst>
              <a:gd name="adj" fmla="val 114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358945" y="1399946"/>
            <a:ext cx="3476549" cy="57607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 txBox="1"/>
          <p:nvPr/>
        </p:nvSpPr>
        <p:spPr>
          <a:xfrm>
            <a:off x="6831482" y="1524305"/>
            <a:ext cx="1276502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4800" dirty="0"/>
          </a:p>
        </p:txBody>
      </p:sp>
      <p:sp>
        <p:nvSpPr>
          <p:cNvPr id="14" name="Shape 11"/>
          <p:cNvSpPr/>
          <p:nvPr/>
        </p:nvSpPr>
        <p:spPr>
          <a:xfrm>
            <a:off x="5715000" y="1686154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90" r="-90"/>
          <a:stretch/>
        </p:blipFill>
        <p:spPr>
          <a:xfrm>
            <a:off x="5905195" y="1914754"/>
            <a:ext cx="381305" cy="304495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8128102" y="1390802"/>
            <a:ext cx="3495751" cy="4990795"/>
          </a:xfrm>
          <a:prstGeom prst="roundRect">
            <a:avLst>
              <a:gd name="adj" fmla="val 114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8137246" y="1399946"/>
            <a:ext cx="3476549" cy="57607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10598810" y="1524305"/>
            <a:ext cx="1286561" cy="73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1F5F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4800" dirty="0"/>
          </a:p>
        </p:txBody>
      </p:sp>
      <p:sp>
        <p:nvSpPr>
          <p:cNvPr id="19" name="Shape 15"/>
          <p:cNvSpPr/>
          <p:nvPr/>
        </p:nvSpPr>
        <p:spPr>
          <a:xfrm>
            <a:off x="9493301" y="1686154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90" r="-90"/>
          <a:stretch/>
        </p:blipFill>
        <p:spPr>
          <a:xfrm>
            <a:off x="9683496" y="1914754"/>
            <a:ext cx="381305" cy="304495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771754" y="31437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771754" y="31437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l="-1507" r="-1507"/>
          <a:stretch/>
        </p:blipFill>
        <p:spPr>
          <a:xfrm>
            <a:off x="914400" y="3258007"/>
            <a:ext cx="171907" cy="133502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771754" y="41724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771754" y="41724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l="-837" r="-837"/>
          <a:stretch/>
        </p:blipFill>
        <p:spPr>
          <a:xfrm>
            <a:off x="914400" y="4286707"/>
            <a:ext cx="152705" cy="133502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1057961" y="2704795"/>
            <a:ext cx="268193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KNOWLEDGE IS POWER</a:t>
            </a:r>
            <a:endParaRPr lang="en-US" sz="1600" dirty="0"/>
          </a:p>
        </p:txBody>
      </p:sp>
      <p:sp>
        <p:nvSpPr>
          <p:cNvPr id="28" name="Text 21"/>
          <p:cNvSpPr txBox="1"/>
          <p:nvPr/>
        </p:nvSpPr>
        <p:spPr>
          <a:xfrm>
            <a:off x="1086307" y="3276295"/>
            <a:ext cx="2631643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the Language: Don't fear the tech. Master "Prompt Engineering" to control the output.</a:t>
            </a:r>
            <a:endParaRPr lang="en-US" sz="1100" dirty="0"/>
          </a:p>
        </p:txBody>
      </p:sp>
      <p:sp>
        <p:nvSpPr>
          <p:cNvPr id="29" name="Text 22"/>
          <p:cNvSpPr txBox="1"/>
          <p:nvPr/>
        </p:nvSpPr>
        <p:spPr>
          <a:xfrm>
            <a:off x="1067105" y="4304995"/>
            <a:ext cx="2774290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Codes: Create reusable templates (like Gemini Pro plans) that work for you.</a:t>
            </a:r>
            <a:endParaRPr lang="en-US" sz="1100" dirty="0"/>
          </a:p>
        </p:txBody>
      </p:sp>
      <p:sp>
        <p:nvSpPr>
          <p:cNvPr id="30" name="Shape 23"/>
          <p:cNvSpPr/>
          <p:nvPr/>
        </p:nvSpPr>
        <p:spPr>
          <a:xfrm>
            <a:off x="4550054" y="31437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4"/>
          <p:cNvSpPr/>
          <p:nvPr/>
        </p:nvSpPr>
        <p:spPr>
          <a:xfrm>
            <a:off x="4550054" y="31437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92701" y="3258007"/>
            <a:ext cx="133502" cy="133502"/>
          </a:xfrm>
          <a:prstGeom prst="rect">
            <a:avLst/>
          </a:prstGeom>
        </p:spPr>
      </p:pic>
      <p:sp>
        <p:nvSpPr>
          <p:cNvPr id="33" name="Shape 25"/>
          <p:cNvSpPr/>
          <p:nvPr/>
        </p:nvSpPr>
        <p:spPr>
          <a:xfrm>
            <a:off x="4550054" y="41724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4550054" y="41724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92701" y="4286707"/>
            <a:ext cx="133502" cy="133502"/>
          </a:xfrm>
          <a:prstGeom prst="rect">
            <a:avLst/>
          </a:prstGeom>
        </p:spPr>
      </p:pic>
      <p:sp>
        <p:nvSpPr>
          <p:cNvPr id="36" name="Text 27"/>
          <p:cNvSpPr txBox="1"/>
          <p:nvPr/>
        </p:nvSpPr>
        <p:spPr>
          <a:xfrm>
            <a:off x="4878324" y="2704795"/>
            <a:ext cx="25959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VERIFICATION</a:t>
            </a:r>
            <a:endParaRPr lang="en-US" sz="1600" dirty="0"/>
          </a:p>
        </p:txBody>
      </p:sp>
      <p:sp>
        <p:nvSpPr>
          <p:cNvPr id="37" name="Text 28"/>
          <p:cNvSpPr txBox="1"/>
          <p:nvPr/>
        </p:nvSpPr>
        <p:spPr>
          <a:xfrm>
            <a:off x="4826203" y="3276295"/>
            <a:ext cx="2527402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Accuracy Check: Like Katherine Johnson, verify every AI calculation and medical fact.</a:t>
            </a:r>
            <a:endParaRPr lang="en-US" sz="1100" dirty="0"/>
          </a:p>
        </p:txBody>
      </p:sp>
      <p:sp>
        <p:nvSpPr>
          <p:cNvPr id="38" name="Text 29"/>
          <p:cNvSpPr txBox="1"/>
          <p:nvPr/>
        </p:nvSpPr>
        <p:spPr>
          <a:xfrm>
            <a:off x="4826203" y="4304995"/>
            <a:ext cx="2603297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Safety First: Ensure AI-generated lab checklists meet strict surgical safety standards.</a:t>
            </a:r>
            <a:endParaRPr lang="en-US" sz="1100" dirty="0"/>
          </a:p>
        </p:txBody>
      </p:sp>
      <p:sp>
        <p:nvSpPr>
          <p:cNvPr id="39" name="Shape 30"/>
          <p:cNvSpPr/>
          <p:nvPr/>
        </p:nvSpPr>
        <p:spPr>
          <a:xfrm>
            <a:off x="8328355" y="31437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1"/>
          <p:cNvSpPr/>
          <p:nvPr/>
        </p:nvSpPr>
        <p:spPr>
          <a:xfrm>
            <a:off x="8328355" y="31437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1" name="Image 7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8471002" y="3258007"/>
            <a:ext cx="114300" cy="133502"/>
          </a:xfrm>
          <a:prstGeom prst="rect">
            <a:avLst/>
          </a:prstGeom>
        </p:spPr>
      </p:pic>
      <p:sp>
        <p:nvSpPr>
          <p:cNvPr id="42" name="Shape 32"/>
          <p:cNvSpPr/>
          <p:nvPr/>
        </p:nvSpPr>
        <p:spPr>
          <a:xfrm>
            <a:off x="8328355" y="4172407"/>
            <a:ext cx="3095244" cy="914400"/>
          </a:xfrm>
          <a:prstGeom prst="roundRect">
            <a:avLst>
              <a:gd name="adj" fmla="val 8333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3"/>
          <p:cNvSpPr/>
          <p:nvPr/>
        </p:nvSpPr>
        <p:spPr>
          <a:xfrm>
            <a:off x="8328355" y="4172407"/>
            <a:ext cx="28346" cy="9144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4" name="Image 8" descr="preencoded.png"/>
          <p:cNvPicPr>
            <a:picLocks noChangeAspect="1"/>
          </p:cNvPicPr>
          <p:nvPr/>
        </p:nvPicPr>
        <p:blipFill>
          <a:blip r:embed="rId11"/>
          <a:srcRect l="-1507" r="-1507"/>
          <a:stretch/>
        </p:blipFill>
        <p:spPr>
          <a:xfrm>
            <a:off x="8471002" y="4286707"/>
            <a:ext cx="171907" cy="133502"/>
          </a:xfrm>
          <a:prstGeom prst="rect">
            <a:avLst/>
          </a:prstGeom>
        </p:spPr>
      </p:pic>
      <p:sp>
        <p:nvSpPr>
          <p:cNvPr id="45" name="Text 34"/>
          <p:cNvSpPr txBox="1"/>
          <p:nvPr/>
        </p:nvSpPr>
        <p:spPr>
          <a:xfrm>
            <a:off x="8808415" y="2704795"/>
            <a:ext cx="22914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LIFTING OTHERS UP</a:t>
            </a:r>
            <a:endParaRPr lang="en-US" sz="1600" dirty="0"/>
          </a:p>
        </p:txBody>
      </p:sp>
      <p:sp>
        <p:nvSpPr>
          <p:cNvPr id="46" name="Text 35"/>
          <p:cNvSpPr txBox="1"/>
          <p:nvPr/>
        </p:nvSpPr>
        <p:spPr>
          <a:xfrm>
            <a:off x="8585302" y="3276295"/>
            <a:ext cx="2670048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the Wealth: Use Program Markings and YouTube to guide peers and students.</a:t>
            </a:r>
            <a:endParaRPr lang="en-US" sz="1100" dirty="0"/>
          </a:p>
        </p:txBody>
      </p:sp>
      <p:sp>
        <p:nvSpPr>
          <p:cNvPr id="47" name="Text 36"/>
          <p:cNvSpPr txBox="1"/>
          <p:nvPr/>
        </p:nvSpPr>
        <p:spPr>
          <a:xfrm>
            <a:off x="8641994" y="4304995"/>
            <a:ext cx="2355494" cy="6382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7556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 the Way: Be the guide who teaches others to use these tools ethically.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76402" y="961949"/>
            <a:ext cx="11239805" cy="1920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34402" y="1476756"/>
            <a:ext cx="4381805" cy="990295"/>
          </a:xfrm>
          <a:prstGeom prst="roundRect">
            <a:avLst>
              <a:gd name="adj" fmla="val 10654"/>
            </a:avLst>
          </a:prstGeom>
          <a:solidFill>
            <a:srgbClr val="1E293B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334402" y="1476756"/>
            <a:ext cx="38405" cy="990295"/>
          </a:xfrm>
          <a:prstGeom prst="rect">
            <a:avLst/>
          </a:prstGeom>
          <a:solidFill>
            <a:srgbClr val="2DD4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334402" y="6357823"/>
            <a:ext cx="1314907" cy="219456"/>
          </a:xfrm>
          <a:prstGeom prst="roundRect">
            <a:avLst>
              <a:gd name="adj" fmla="val 416667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7410298" y="6386170"/>
            <a:ext cx="124084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Formative Assessment</a:t>
            </a:r>
            <a:endParaRPr lang="en-US" sz="800" dirty="0"/>
          </a:p>
        </p:txBody>
      </p:sp>
      <p:sp>
        <p:nvSpPr>
          <p:cNvPr id="8" name="Shape 6"/>
          <p:cNvSpPr/>
          <p:nvPr/>
        </p:nvSpPr>
        <p:spPr>
          <a:xfrm>
            <a:off x="8757209" y="6357823"/>
            <a:ext cx="933602" cy="219456"/>
          </a:xfrm>
          <a:prstGeom prst="roundRect">
            <a:avLst>
              <a:gd name="adj" fmla="val 416667"/>
            </a:avLst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8834018" y="6386170"/>
            <a:ext cx="86045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 Choice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9804197" y="6357823"/>
            <a:ext cx="895198" cy="219456"/>
          </a:xfrm>
          <a:prstGeom prst="roundRect">
            <a:avLst>
              <a:gd name="adj" fmla="val 416667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 txBox="1"/>
          <p:nvPr/>
        </p:nvSpPr>
        <p:spPr>
          <a:xfrm>
            <a:off x="9880092" y="6386170"/>
            <a:ext cx="82204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Skills Tracking</a:t>
            </a:r>
            <a:endParaRPr lang="en-US" sz="8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rcRect l="-5467" r="-5467"/>
          <a:stretch/>
        </p:blipFill>
        <p:spPr>
          <a:xfrm>
            <a:off x="476402" y="299923"/>
            <a:ext cx="95098" cy="114300"/>
          </a:xfrm>
          <a:prstGeom prst="rect">
            <a:avLst/>
          </a:prstGeom>
        </p:spPr>
      </p:pic>
      <p:sp>
        <p:nvSpPr>
          <p:cNvPr id="13" name="Text 10"/>
          <p:cNvSpPr txBox="1"/>
          <p:nvPr/>
        </p:nvSpPr>
        <p:spPr>
          <a:xfrm>
            <a:off x="647395" y="286207"/>
            <a:ext cx="20007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ASSIGNMENTS &amp; ASSESSMENT</a:t>
            </a:r>
            <a:endParaRPr lang="en-US" sz="900" dirty="0"/>
          </a:p>
        </p:txBody>
      </p:sp>
      <p:sp>
        <p:nvSpPr>
          <p:cNvPr id="14" name="Text 11"/>
          <p:cNvSpPr txBox="1"/>
          <p:nvPr/>
        </p:nvSpPr>
        <p:spPr>
          <a:xfrm>
            <a:off x="476402" y="476402"/>
            <a:ext cx="46533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Check-Ins &amp; Homework</a:t>
            </a:r>
            <a:endParaRPr lang="en-US" sz="2200" dirty="0"/>
          </a:p>
        </p:txBody>
      </p:sp>
      <p:sp>
        <p:nvSpPr>
          <p:cNvPr id="15" name="Text 12"/>
          <p:cNvSpPr txBox="1"/>
          <p:nvPr/>
        </p:nvSpPr>
        <p:spPr>
          <a:xfrm>
            <a:off x="9590227" y="666598"/>
            <a:ext cx="222016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Tool: Gemini Pro + Formative Workflow</a:t>
            </a:r>
            <a:endParaRPr lang="en-US" sz="900" dirty="0"/>
          </a:p>
        </p:txBody>
      </p:sp>
      <p:sp>
        <p:nvSpPr>
          <p:cNvPr id="16" name="Text 13"/>
          <p:cNvSpPr txBox="1"/>
          <p:nvPr/>
        </p:nvSpPr>
        <p:spPr>
          <a:xfrm>
            <a:off x="514807" y="1181405"/>
            <a:ext cx="18434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Student Workflow:</a:t>
            </a:r>
            <a:endParaRPr lang="en-US" sz="1000" dirty="0"/>
          </a:p>
        </p:txBody>
      </p:sp>
      <p:sp>
        <p:nvSpPr>
          <p:cNvPr id="17" name="Text 14"/>
          <p:cNvSpPr txBox="1"/>
          <p:nvPr/>
        </p:nvSpPr>
        <p:spPr>
          <a:xfrm>
            <a:off x="7334402" y="1228954"/>
            <a:ext cx="16962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Teacher Prompt (Gemini Pro)</a:t>
            </a:r>
            <a:endParaRPr lang="en-US" sz="900" dirty="0"/>
          </a:p>
        </p:txBody>
      </p:sp>
      <p:sp>
        <p:nvSpPr>
          <p:cNvPr id="18" name="Text 15"/>
          <p:cNvSpPr txBox="1"/>
          <p:nvPr/>
        </p:nvSpPr>
        <p:spPr>
          <a:xfrm>
            <a:off x="10267798" y="1218895"/>
            <a:ext cx="149595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E293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Weekly Planning</a:t>
            </a:r>
            <a:endParaRPr lang="en-US" sz="1200" dirty="0"/>
          </a:p>
        </p:txBody>
      </p:sp>
      <p:sp>
        <p:nvSpPr>
          <p:cNvPr id="19" name="Text 16"/>
          <p:cNvSpPr txBox="1"/>
          <p:nvPr/>
        </p:nvSpPr>
        <p:spPr>
          <a:xfrm>
            <a:off x="7524598" y="1638605"/>
            <a:ext cx="379110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User: "Create a weekly assignment plan for 'Hernia Repair'. Include 3 specific lab skills to check off, 2 homework options (one creative, one analytical), and a self-study prompt for students to use with ChatGPT."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476402" y="1438351"/>
            <a:ext cx="6572707" cy="5134356"/>
          </a:xfrm>
          <a:prstGeom prst="roundRect">
            <a:avLst>
              <a:gd name="adj" fmla="val 264"/>
            </a:avLst>
          </a:prstGeom>
          <a:solidFill>
            <a:srgbClr val="FFFFFF"/>
          </a:solidFill>
          <a:ln w="50800">
            <a:solidFill>
              <a:srgbClr val="0D9488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76656" y="2181758"/>
            <a:ext cx="6172200" cy="9144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 txBox="1"/>
          <p:nvPr/>
        </p:nvSpPr>
        <p:spPr>
          <a:xfrm>
            <a:off x="676656" y="1686154"/>
            <a:ext cx="23152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5: Hernia Repairs</a:t>
            </a:r>
            <a:endParaRPr lang="en-US" sz="1500" dirty="0"/>
          </a:p>
        </p:txBody>
      </p:sp>
      <p:sp>
        <p:nvSpPr>
          <p:cNvPr id="23" name="Text 20"/>
          <p:cNvSpPr txBox="1"/>
          <p:nvPr/>
        </p:nvSpPr>
        <p:spPr>
          <a:xfrm>
            <a:off x="676656" y="1933956"/>
            <a:ext cx="220096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In-Lab Assessment &amp; Home Study Plan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505956" y="1686154"/>
            <a:ext cx="342900" cy="381305"/>
          </a:xfrm>
          <a:prstGeom prst="roundRect">
            <a:avLst>
              <a:gd name="adj" fmla="val 29630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1851" y="1766621"/>
            <a:ext cx="190195" cy="190195"/>
          </a:xfrm>
          <a:prstGeom prst="rect">
            <a:avLst/>
          </a:prstGeom>
        </p:spPr>
      </p:pic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rcRect l="-4074" r="-4074"/>
          <a:stretch/>
        </p:blipFill>
        <p:spPr>
          <a:xfrm>
            <a:off x="676656" y="2364638"/>
            <a:ext cx="133502" cy="123444"/>
          </a:xfrm>
          <a:prstGeom prst="rect">
            <a:avLst/>
          </a:prstGeom>
        </p:spPr>
      </p:pic>
      <p:sp>
        <p:nvSpPr>
          <p:cNvPr id="27" name="Text 22"/>
          <p:cNvSpPr txBox="1"/>
          <p:nvPr/>
        </p:nvSpPr>
        <p:spPr>
          <a:xfrm>
            <a:off x="886054" y="2333549"/>
            <a:ext cx="17126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IN-LAB CHECK-IN (LIVE)</a:t>
            </a:r>
            <a:endParaRPr lang="en-US" sz="900" dirty="0"/>
          </a:p>
        </p:txBody>
      </p:sp>
      <p:sp>
        <p:nvSpPr>
          <p:cNvPr id="28" name="Shape 23"/>
          <p:cNvSpPr/>
          <p:nvPr/>
        </p:nvSpPr>
        <p:spPr>
          <a:xfrm>
            <a:off x="676656" y="2614270"/>
            <a:ext cx="114300" cy="114300"/>
          </a:xfrm>
          <a:prstGeom prst="roundRect">
            <a:avLst>
              <a:gd name="adj" fmla="val 200000"/>
            </a:avLst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4"/>
          <p:cNvSpPr txBox="1"/>
          <p:nvPr/>
        </p:nvSpPr>
        <p:spPr>
          <a:xfrm>
            <a:off x="866851" y="2595982"/>
            <a:ext cx="2029054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Setup Inguinal Hernia Tray (Timeds)</a:t>
            </a:r>
            <a:endParaRPr lang="en-US" sz="900" dirty="0"/>
          </a:p>
        </p:txBody>
      </p:sp>
      <p:sp>
        <p:nvSpPr>
          <p:cNvPr id="30" name="Shape 25"/>
          <p:cNvSpPr/>
          <p:nvPr/>
        </p:nvSpPr>
        <p:spPr>
          <a:xfrm>
            <a:off x="676656" y="2831897"/>
            <a:ext cx="114300" cy="114300"/>
          </a:xfrm>
          <a:prstGeom prst="roundRect">
            <a:avLst>
              <a:gd name="adj" fmla="val 200000"/>
            </a:avLst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/>
          <p:cNvSpPr txBox="1"/>
          <p:nvPr/>
        </p:nvSpPr>
        <p:spPr>
          <a:xfrm>
            <a:off x="866851" y="2812694"/>
            <a:ext cx="21534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mesh types &amp; suture selection</a:t>
            </a:r>
            <a:endParaRPr lang="en-US" sz="900" dirty="0"/>
          </a:p>
        </p:txBody>
      </p:sp>
      <p:sp>
        <p:nvSpPr>
          <p:cNvPr id="32" name="Shape 27"/>
          <p:cNvSpPr/>
          <p:nvPr/>
        </p:nvSpPr>
        <p:spPr>
          <a:xfrm>
            <a:off x="676656" y="3048610"/>
            <a:ext cx="114300" cy="114300"/>
          </a:xfrm>
          <a:prstGeom prst="roundRect">
            <a:avLst>
              <a:gd name="adj" fmla="val 200000"/>
            </a:avLst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8"/>
          <p:cNvSpPr txBox="1"/>
          <p:nvPr/>
        </p:nvSpPr>
        <p:spPr>
          <a:xfrm>
            <a:off x="866851" y="3029407"/>
            <a:ext cx="16194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Demonstrate Count Protocol</a:t>
            </a:r>
            <a:endParaRPr lang="en-US" sz="900" dirty="0"/>
          </a:p>
        </p:txBody>
      </p:sp>
      <p:pic>
        <p:nvPicPr>
          <p:cNvPr id="34" name="Image 3" descr="preencoded.png"/>
          <p:cNvPicPr>
            <a:picLocks noChangeAspect="1"/>
          </p:cNvPicPr>
          <p:nvPr/>
        </p:nvPicPr>
        <p:blipFill>
          <a:blip r:embed="rId6"/>
          <a:srcRect l="-2444" r="-2444"/>
          <a:stretch/>
        </p:blipFill>
        <p:spPr>
          <a:xfrm>
            <a:off x="676656" y="3373222"/>
            <a:ext cx="161849" cy="123444"/>
          </a:xfrm>
          <a:prstGeom prst="rect">
            <a:avLst/>
          </a:prstGeom>
        </p:spPr>
      </p:pic>
      <p:sp>
        <p:nvSpPr>
          <p:cNvPr id="35" name="Text 29"/>
          <p:cNvSpPr txBox="1"/>
          <p:nvPr/>
        </p:nvSpPr>
        <p:spPr>
          <a:xfrm>
            <a:off x="914400" y="3342132"/>
            <a:ext cx="13505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HOMEWORK MENU</a:t>
            </a:r>
            <a:endParaRPr lang="en-US" sz="900" dirty="0"/>
          </a:p>
        </p:txBody>
      </p:sp>
      <p:sp>
        <p:nvSpPr>
          <p:cNvPr id="36" name="Shape 30"/>
          <p:cNvSpPr/>
          <p:nvPr/>
        </p:nvSpPr>
        <p:spPr>
          <a:xfrm>
            <a:off x="676656" y="3622853"/>
            <a:ext cx="114300" cy="114300"/>
          </a:xfrm>
          <a:prstGeom prst="roundRect">
            <a:avLst>
              <a:gd name="adj" fmla="val 200000"/>
            </a:avLst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1"/>
          <p:cNvSpPr txBox="1"/>
          <p:nvPr/>
        </p:nvSpPr>
        <p:spPr>
          <a:xfrm>
            <a:off x="866851" y="3604565"/>
            <a:ext cx="17245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Option A: Case Study Analysis</a:t>
            </a:r>
            <a:endParaRPr lang="en-US" sz="900" dirty="0"/>
          </a:p>
        </p:txBody>
      </p:sp>
      <p:sp>
        <p:nvSpPr>
          <p:cNvPr id="38" name="Shape 32"/>
          <p:cNvSpPr/>
          <p:nvPr/>
        </p:nvSpPr>
        <p:spPr>
          <a:xfrm>
            <a:off x="676656" y="3840480"/>
            <a:ext cx="114300" cy="114300"/>
          </a:xfrm>
          <a:prstGeom prst="roundRect">
            <a:avLst>
              <a:gd name="adj" fmla="val 200000"/>
            </a:avLst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3"/>
          <p:cNvSpPr txBox="1"/>
          <p:nvPr/>
        </p:nvSpPr>
        <p:spPr>
          <a:xfrm>
            <a:off x="866851" y="3821278"/>
            <a:ext cx="1933956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Option B: Create 5 Quiz Questions</a:t>
            </a:r>
            <a:endParaRPr lang="en-US" sz="900" dirty="0"/>
          </a:p>
        </p:txBody>
      </p:sp>
      <p:pic>
        <p:nvPicPr>
          <p:cNvPr id="40" name="Image 4" descr="preencoded.png"/>
          <p:cNvPicPr>
            <a:picLocks noChangeAspect="1"/>
          </p:cNvPicPr>
          <p:nvPr/>
        </p:nvPicPr>
        <p:blipFill>
          <a:blip r:embed="rId7"/>
          <a:srcRect l="-2444" r="-2444"/>
          <a:stretch/>
        </p:blipFill>
        <p:spPr>
          <a:xfrm>
            <a:off x="3857854" y="2364638"/>
            <a:ext cx="161849" cy="123444"/>
          </a:xfrm>
          <a:prstGeom prst="rect">
            <a:avLst/>
          </a:prstGeom>
        </p:spPr>
      </p:pic>
      <p:sp>
        <p:nvSpPr>
          <p:cNvPr id="41" name="Text 34"/>
          <p:cNvSpPr txBox="1"/>
          <p:nvPr/>
        </p:nvSpPr>
        <p:spPr>
          <a:xfrm>
            <a:off x="4095598" y="2333549"/>
            <a:ext cx="152247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AI-ASSISTED REVIEW</a:t>
            </a:r>
            <a:endParaRPr lang="en-US" sz="900" dirty="0"/>
          </a:p>
        </p:txBody>
      </p:sp>
      <p:sp>
        <p:nvSpPr>
          <p:cNvPr id="42" name="Shape 35"/>
          <p:cNvSpPr/>
          <p:nvPr/>
        </p:nvSpPr>
        <p:spPr>
          <a:xfrm>
            <a:off x="3857854" y="2595982"/>
            <a:ext cx="2991002" cy="694944"/>
          </a:xfrm>
          <a:prstGeom prst="roundRect">
            <a:avLst>
              <a:gd name="adj" fmla="val 72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36"/>
          <p:cNvSpPr txBox="1"/>
          <p:nvPr/>
        </p:nvSpPr>
        <p:spPr>
          <a:xfrm>
            <a:off x="3943807" y="2681021"/>
            <a:ext cx="581558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SELF-QUIZ PROMPT</a:t>
            </a:r>
            <a:endParaRPr lang="en-US" sz="900" dirty="0"/>
          </a:p>
        </p:txBody>
      </p:sp>
      <p:sp>
        <p:nvSpPr>
          <p:cNvPr id="44" name="Text 37"/>
          <p:cNvSpPr txBox="1"/>
          <p:nvPr/>
        </p:nvSpPr>
        <p:spPr>
          <a:xfrm>
            <a:off x="4438498" y="2681021"/>
            <a:ext cx="2382012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"Act as a preceptor. Quiz me on the steps of an Inguinal Hernia repair. Correct me if I miss a step."</a:t>
            </a:r>
            <a:endParaRPr lang="en-US" sz="900" dirty="0"/>
          </a:p>
        </p:txBody>
      </p:sp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8"/>
          <a:srcRect l="-2910" r="-2910"/>
          <a:stretch/>
        </p:blipFill>
        <p:spPr>
          <a:xfrm>
            <a:off x="3857854" y="3468319"/>
            <a:ext cx="114300" cy="123444"/>
          </a:xfrm>
          <a:prstGeom prst="rect">
            <a:avLst/>
          </a:prstGeom>
        </p:spPr>
      </p:pic>
      <p:sp>
        <p:nvSpPr>
          <p:cNvPr id="46" name="Text 38"/>
          <p:cNvSpPr txBox="1"/>
          <p:nvPr/>
        </p:nvSpPr>
        <p:spPr>
          <a:xfrm>
            <a:off x="4048049" y="3437230"/>
            <a:ext cx="84582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DUE DATES</a:t>
            </a:r>
            <a:endParaRPr lang="en-US" sz="900" dirty="0"/>
          </a:p>
        </p:txBody>
      </p:sp>
      <p:sp>
        <p:nvSpPr>
          <p:cNvPr id="47" name="Text 39"/>
          <p:cNvSpPr txBox="1"/>
          <p:nvPr/>
        </p:nvSpPr>
        <p:spPr>
          <a:xfrm>
            <a:off x="3857854" y="3699662"/>
            <a:ext cx="13816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Wed: Lab Skills Sign-off</a:t>
            </a:r>
            <a:endParaRPr lang="en-US" sz="900" dirty="0"/>
          </a:p>
        </p:txBody>
      </p:sp>
      <p:sp>
        <p:nvSpPr>
          <p:cNvPr id="48" name="Text 40"/>
          <p:cNvSpPr txBox="1"/>
          <p:nvPr/>
        </p:nvSpPr>
        <p:spPr>
          <a:xfrm>
            <a:off x="3857854" y="3916375"/>
            <a:ext cx="16578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Fri: Canvas Quiz + Reflection</a:t>
            </a:r>
            <a:endParaRPr lang="en-US" sz="900" dirty="0"/>
          </a:p>
        </p:txBody>
      </p:sp>
      <p:pic>
        <p:nvPicPr>
          <p:cNvPr id="49" name="Image 6" descr="preencoded.png"/>
          <p:cNvPicPr>
            <a:picLocks noChangeAspect="1"/>
          </p:cNvPicPr>
          <p:nvPr/>
        </p:nvPicPr>
        <p:blipFill>
          <a:blip r:embed="rId9">
            <a:alphaModFix amt="20000"/>
          </a:blip>
          <a:srcRect l="-607" r="-607"/>
          <a:stretch/>
        </p:blipFill>
        <p:spPr>
          <a:xfrm>
            <a:off x="6420002" y="6043270"/>
            <a:ext cx="390449" cy="342900"/>
          </a:xfrm>
          <a:prstGeom prst="rect">
            <a:avLst/>
          </a:prstGeom>
        </p:spPr>
      </p:pic>
      <p:pic>
        <p:nvPicPr>
          <p:cNvPr id="50" name="Image 7" descr="preencoded.png"/>
          <p:cNvPicPr>
            <a:picLocks noChangeAspect="1"/>
          </p:cNvPicPr>
          <p:nvPr/>
        </p:nvPicPr>
        <p:blipFill>
          <a:blip r:embed="rId10"/>
          <a:srcRect l="9566" r="9566"/>
          <a:stretch/>
        </p:blipFill>
        <p:spPr>
          <a:xfrm>
            <a:off x="7334402" y="2609698"/>
            <a:ext cx="4381805" cy="3610051"/>
          </a:xfrm>
          <a:prstGeom prst="rect">
            <a:avLst/>
          </a:prstGeom>
        </p:spPr>
      </p:pic>
      <p:sp>
        <p:nvSpPr>
          <p:cNvPr id="51" name="Shape 41"/>
          <p:cNvSpPr/>
          <p:nvPr/>
        </p:nvSpPr>
        <p:spPr>
          <a:xfrm>
            <a:off x="7334402" y="5905195"/>
            <a:ext cx="4381805" cy="314554"/>
          </a:xfrm>
          <a:prstGeom prst="rect">
            <a:avLst/>
          </a:prstGeom>
          <a:solidFill>
            <a:srgbClr val="1E293B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448702" y="6003950"/>
            <a:ext cx="105156" cy="105156"/>
          </a:xfrm>
          <a:prstGeom prst="rect">
            <a:avLst/>
          </a:prstGeom>
        </p:spPr>
      </p:pic>
      <p:sp>
        <p:nvSpPr>
          <p:cNvPr id="53" name="Text 42"/>
          <p:cNvSpPr txBox="1"/>
          <p:nvPr/>
        </p:nvSpPr>
        <p:spPr>
          <a:xfrm>
            <a:off x="7629754" y="5991149"/>
            <a:ext cx="802843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 Context</a:t>
            </a:r>
            <a:endParaRPr lang="en-US" sz="800" dirty="0"/>
          </a:p>
        </p:txBody>
      </p:sp>
      <p:sp>
        <p:nvSpPr>
          <p:cNvPr id="54" name="Text 43"/>
          <p:cNvSpPr txBox="1"/>
          <p:nvPr/>
        </p:nvSpPr>
        <p:spPr>
          <a:xfrm>
            <a:off x="10445191" y="5991149"/>
            <a:ext cx="1240841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 &amp; Study Integration</a:t>
            </a:r>
            <a:endParaRPr lang="en-US" sz="800" dirty="0"/>
          </a:p>
        </p:txBody>
      </p:sp>
      <p:sp>
        <p:nvSpPr>
          <p:cNvPr id="55" name="Shape 44"/>
          <p:cNvSpPr/>
          <p:nvPr/>
        </p:nvSpPr>
        <p:spPr>
          <a:xfrm>
            <a:off x="0" y="0"/>
            <a:ext cx="12191695" cy="57607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571500" y="381305"/>
            <a:ext cx="1076249" cy="228600"/>
          </a:xfrm>
          <a:prstGeom prst="roundRect">
            <a:avLst>
              <a:gd name="adj" fmla="val 400000"/>
            </a:avLst>
          </a:prstGeom>
          <a:solidFill>
            <a:srgbClr val="E0E7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762049" y="490118"/>
            <a:ext cx="9858146" cy="9144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685800" y="418795"/>
            <a:ext cx="9336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30A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AUDIO TOOLS</a:t>
            </a:r>
            <a:endParaRPr lang="en-US" sz="900" dirty="0"/>
          </a:p>
        </p:txBody>
      </p:sp>
      <p:sp>
        <p:nvSpPr>
          <p:cNvPr id="7" name="Text 5"/>
          <p:cNvSpPr txBox="1"/>
          <p:nvPr/>
        </p:nvSpPr>
        <p:spPr>
          <a:xfrm>
            <a:off x="571500" y="685800"/>
            <a:ext cx="8343900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Audio Revolution: NotebookLM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571500" y="1352398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Commuter Classroom for busy students.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71500" y="2467051"/>
            <a:ext cx="5238598" cy="1067105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71500" y="2467051"/>
            <a:ext cx="38405" cy="1067105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0100" y="2683764"/>
            <a:ext cx="133502" cy="133502"/>
          </a:xfrm>
          <a:prstGeom prst="rect">
            <a:avLst/>
          </a:prstGeom>
        </p:spPr>
      </p:pic>
      <p:sp>
        <p:nvSpPr>
          <p:cNvPr id="12" name="Text 9"/>
          <p:cNvSpPr txBox="1"/>
          <p:nvPr/>
        </p:nvSpPr>
        <p:spPr>
          <a:xfrm>
            <a:off x="1009498" y="2667305"/>
            <a:ext cx="116768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STRUGGLE</a:t>
            </a:r>
            <a:endParaRPr lang="en-US" sz="1000" dirty="0"/>
          </a:p>
        </p:txBody>
      </p:sp>
      <p:sp>
        <p:nvSpPr>
          <p:cNvPr id="13" name="Text 10"/>
          <p:cNvSpPr txBox="1"/>
          <p:nvPr/>
        </p:nvSpPr>
        <p:spPr>
          <a:xfrm>
            <a:off x="800100" y="2905049"/>
            <a:ext cx="46012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"My students are driving to clinicals, working, and exhausted. They don't have time to sit and read."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71500" y="3895344"/>
            <a:ext cx="5238598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952805" y="4515307"/>
            <a:ext cx="19202" cy="286207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33349" y="4058107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6851" y="4190695"/>
            <a:ext cx="190195" cy="190195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1380744" y="4095598"/>
            <a:ext cx="12097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Upload Source</a:t>
            </a:r>
            <a:endParaRPr lang="en-US" sz="1200" dirty="0"/>
          </a:p>
        </p:txBody>
      </p:sp>
      <p:sp>
        <p:nvSpPr>
          <p:cNvPr id="19" name="Text 15"/>
          <p:cNvSpPr txBox="1"/>
          <p:nvPr/>
        </p:nvSpPr>
        <p:spPr>
          <a:xfrm>
            <a:off x="1380744" y="4315054"/>
            <a:ext cx="336773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Drop in a 50-page CST review PDF or lecture notes.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571500" y="4828946"/>
            <a:ext cx="5238598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952805" y="5447995"/>
            <a:ext cx="19202" cy="286207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733349" y="4990795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3077" y="5124298"/>
            <a:ext cx="237744" cy="190195"/>
          </a:xfrm>
          <a:prstGeom prst="rect">
            <a:avLst/>
          </a:prstGeom>
        </p:spPr>
      </p:pic>
      <p:sp>
        <p:nvSpPr>
          <p:cNvPr id="24" name="Text 19"/>
          <p:cNvSpPr txBox="1"/>
          <p:nvPr/>
        </p:nvSpPr>
        <p:spPr>
          <a:xfrm>
            <a:off x="1380744" y="5029200"/>
            <a:ext cx="12289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"Deep Dive"</a:t>
            </a:r>
            <a:endParaRPr lang="en-US" sz="1200" dirty="0"/>
          </a:p>
        </p:txBody>
      </p:sp>
      <p:sp>
        <p:nvSpPr>
          <p:cNvPr id="25" name="Text 20"/>
          <p:cNvSpPr txBox="1"/>
          <p:nvPr/>
        </p:nvSpPr>
        <p:spPr>
          <a:xfrm>
            <a:off x="1380744" y="5248656"/>
            <a:ext cx="375818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NotebookLM generates a 2-voice conversational podcast.</a:t>
            </a:r>
            <a:endParaRPr lang="en-US" sz="1000" dirty="0"/>
          </a:p>
        </p:txBody>
      </p:sp>
      <p:sp>
        <p:nvSpPr>
          <p:cNvPr id="26" name="Shape 21"/>
          <p:cNvSpPr/>
          <p:nvPr/>
        </p:nvSpPr>
        <p:spPr>
          <a:xfrm>
            <a:off x="571500" y="5762549"/>
            <a:ext cx="5238598" cy="780898"/>
          </a:xfrm>
          <a:prstGeom prst="roundRect">
            <a:avLst>
              <a:gd name="adj" fmla="val 1713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733349" y="5924398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3077" y="6057900"/>
            <a:ext cx="237744" cy="190195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1380744" y="5962802"/>
            <a:ext cx="10954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Mobile Study</a:t>
            </a:r>
            <a:endParaRPr lang="en-US" sz="1200" dirty="0"/>
          </a:p>
        </p:txBody>
      </p:sp>
      <p:sp>
        <p:nvSpPr>
          <p:cNvPr id="30" name="Text 24"/>
          <p:cNvSpPr txBox="1"/>
          <p:nvPr/>
        </p:nvSpPr>
        <p:spPr>
          <a:xfrm>
            <a:off x="1380744" y="6181344"/>
            <a:ext cx="332018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listen &amp; learn on their commute to the OR.</a:t>
            </a:r>
            <a:endParaRPr lang="en-US" sz="1000" dirty="0"/>
          </a:p>
        </p:txBody>
      </p:sp>
      <p:sp>
        <p:nvSpPr>
          <p:cNvPr id="31" name="Shape 25"/>
          <p:cNvSpPr/>
          <p:nvPr/>
        </p:nvSpPr>
        <p:spPr>
          <a:xfrm>
            <a:off x="6877201" y="1790853"/>
            <a:ext cx="4286707" cy="5048402"/>
          </a:xfrm>
          <a:prstGeom prst="roundRect">
            <a:avLst>
              <a:gd name="adj" fmla="val 1138"/>
            </a:avLst>
          </a:prstGeom>
          <a:solidFill>
            <a:srgbClr val="1E293B"/>
          </a:solidFill>
          <a:ln/>
          <a:effectLst>
            <a:outerShdw blurRad="241300" dist="1905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9437522" y="2124151"/>
            <a:ext cx="1571854" cy="237744"/>
          </a:xfrm>
          <a:prstGeom prst="roundRect">
            <a:avLst>
              <a:gd name="adj" fmla="val 307692"/>
            </a:avLst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7"/>
          <p:cNvSpPr txBox="1"/>
          <p:nvPr/>
        </p:nvSpPr>
        <p:spPr>
          <a:xfrm>
            <a:off x="9541764" y="2180844"/>
            <a:ext cx="143835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Generated by NotebookLM</a:t>
            </a:r>
            <a:endParaRPr lang="en-US" sz="800" dirty="0"/>
          </a:p>
        </p:txBody>
      </p:sp>
      <p:sp>
        <p:nvSpPr>
          <p:cNvPr id="34" name="Shape 28"/>
          <p:cNvSpPr/>
          <p:nvPr/>
        </p:nvSpPr>
        <p:spPr>
          <a:xfrm>
            <a:off x="7144207" y="2266798"/>
            <a:ext cx="3715207" cy="2381098"/>
          </a:xfrm>
          <a:prstGeom prst="roundRect">
            <a:avLst>
              <a:gd name="adj" fmla="val 2458"/>
            </a:avLst>
          </a:prstGeom>
          <a:solidFill>
            <a:srgbClr val="0F766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9"/>
          <p:cNvSpPr/>
          <p:nvPr/>
        </p:nvSpPr>
        <p:spPr>
          <a:xfrm>
            <a:off x="7144207" y="2266798"/>
            <a:ext cx="3715207" cy="2381098"/>
          </a:xfrm>
          <a:prstGeom prst="roundRect">
            <a:avLst>
              <a:gd name="adj" fmla="val 2458"/>
            </a:avLst>
          </a:prstGeom>
          <a:solidFill>
            <a:srgbClr val="000000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0"/>
          <p:cNvSpPr txBox="1"/>
          <p:nvPr/>
        </p:nvSpPr>
        <p:spPr>
          <a:xfrm>
            <a:off x="7144207" y="4886554"/>
            <a:ext cx="31053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CST Review: Microbiology</a:t>
            </a:r>
            <a:endParaRPr lang="en-US" sz="1800" dirty="0"/>
          </a:p>
        </p:txBody>
      </p:sp>
      <p:sp>
        <p:nvSpPr>
          <p:cNvPr id="37" name="Text 31"/>
          <p:cNvSpPr txBox="1"/>
          <p:nvPr/>
        </p:nvSpPr>
        <p:spPr>
          <a:xfrm>
            <a:off x="7144207" y="5229454"/>
            <a:ext cx="251002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Episode 1 • Surgical Technology Dept.</a:t>
            </a:r>
            <a:endParaRPr lang="en-US" sz="1000" dirty="0"/>
          </a:p>
        </p:txBody>
      </p:sp>
      <p:sp>
        <p:nvSpPr>
          <p:cNvPr id="38" name="Shape 32"/>
          <p:cNvSpPr/>
          <p:nvPr/>
        </p:nvSpPr>
        <p:spPr>
          <a:xfrm>
            <a:off x="7144207" y="5600700"/>
            <a:ext cx="3715207" cy="57607"/>
          </a:xfrm>
          <a:prstGeom prst="roundRect">
            <a:avLst>
              <a:gd name="adj" fmla="val 793654"/>
            </a:avLst>
          </a:prstGeom>
          <a:solidFill>
            <a:srgbClr val="3341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3"/>
          <p:cNvSpPr/>
          <p:nvPr/>
        </p:nvSpPr>
        <p:spPr>
          <a:xfrm>
            <a:off x="7144207" y="5600700"/>
            <a:ext cx="1304849" cy="57607"/>
          </a:xfrm>
          <a:prstGeom prst="roundRect">
            <a:avLst>
              <a:gd name="adj" fmla="val 793654"/>
            </a:avLst>
          </a:prstGeom>
          <a:solidFill>
            <a:srgbClr val="2DD4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4"/>
          <p:cNvSpPr/>
          <p:nvPr/>
        </p:nvSpPr>
        <p:spPr>
          <a:xfrm>
            <a:off x="8376818" y="5562295"/>
            <a:ext cx="133502" cy="133502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Text 35"/>
          <p:cNvSpPr txBox="1"/>
          <p:nvPr/>
        </p:nvSpPr>
        <p:spPr>
          <a:xfrm>
            <a:off x="7144207" y="5762549"/>
            <a:ext cx="438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04:12</a:t>
            </a:r>
            <a:endParaRPr lang="en-US" sz="900" dirty="0"/>
          </a:p>
        </p:txBody>
      </p:sp>
      <p:sp>
        <p:nvSpPr>
          <p:cNvPr id="42" name="Text 36"/>
          <p:cNvSpPr txBox="1"/>
          <p:nvPr/>
        </p:nvSpPr>
        <p:spPr>
          <a:xfrm>
            <a:off x="10515600" y="5762549"/>
            <a:ext cx="43891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12:45</a:t>
            </a:r>
            <a:endParaRPr lang="en-US" sz="900" dirty="0"/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44207" y="6344107"/>
            <a:ext cx="190195" cy="190195"/>
          </a:xfrm>
          <a:prstGeom prst="rect">
            <a:avLst/>
          </a:prstGeom>
        </p:spPr>
      </p:pic>
      <p:sp>
        <p:nvSpPr>
          <p:cNvPr id="44" name="Shape 37"/>
          <p:cNvSpPr/>
          <p:nvPr/>
        </p:nvSpPr>
        <p:spPr>
          <a:xfrm>
            <a:off x="8695944" y="6133795"/>
            <a:ext cx="609905" cy="609905"/>
          </a:xfrm>
          <a:prstGeom prst="ellipse">
            <a:avLst/>
          </a:prstGeom>
          <a:solidFill>
            <a:srgbClr val="2DD4B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8"/>
          <a:srcRect l="-133" r="-133"/>
          <a:stretch/>
        </p:blipFill>
        <p:spPr>
          <a:xfrm>
            <a:off x="8934602" y="6324905"/>
            <a:ext cx="171907" cy="228600"/>
          </a:xfrm>
          <a:prstGeom prst="rect">
            <a:avLst/>
          </a:prstGeom>
        </p:spPr>
      </p:pic>
      <p:pic>
        <p:nvPicPr>
          <p:cNvPr id="4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668305" y="6344107"/>
            <a:ext cx="190195" cy="190195"/>
          </a:xfrm>
          <a:prstGeom prst="rect">
            <a:avLst/>
          </a:prstGeom>
        </p:spPr>
      </p:pic>
      <p:pic>
        <p:nvPicPr>
          <p:cNvPr id="47" name="Image 7" descr="preencoded.png"/>
          <p:cNvPicPr>
            <a:picLocks noChangeAspect="1"/>
          </p:cNvPicPr>
          <p:nvPr/>
        </p:nvPicPr>
        <p:blipFill>
          <a:blip r:embed="rId10">
            <a:alphaModFix amt="80000"/>
          </a:blip>
          <a:srcRect l="-469" r="-469"/>
          <a:stretch/>
        </p:blipFill>
        <p:spPr>
          <a:xfrm>
            <a:off x="8748979" y="3172054"/>
            <a:ext cx="504749" cy="571500"/>
          </a:xfrm>
          <a:prstGeom prst="rect">
            <a:avLst/>
          </a:prstGeom>
        </p:spPr>
      </p:pic>
      <p:sp>
        <p:nvSpPr>
          <p:cNvPr id="48" name="Shape 38"/>
          <p:cNvSpPr/>
          <p:nvPr/>
        </p:nvSpPr>
        <p:spPr>
          <a:xfrm>
            <a:off x="8372246" y="4348886"/>
            <a:ext cx="57607" cy="152705"/>
          </a:xfrm>
          <a:prstGeom prst="roundRect">
            <a:avLst>
              <a:gd name="adj" fmla="val 793654"/>
            </a:avLst>
          </a:prstGeom>
          <a:solidFill>
            <a:srgbClr val="2DD4BF">
              <a:alpha val="6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39"/>
          <p:cNvSpPr/>
          <p:nvPr/>
        </p:nvSpPr>
        <p:spPr>
          <a:xfrm>
            <a:off x="8505749" y="4295851"/>
            <a:ext cx="57607" cy="200254"/>
          </a:xfrm>
          <a:prstGeom prst="roundRect">
            <a:avLst>
              <a:gd name="adj" fmla="val 793654"/>
            </a:avLst>
          </a:prstGeom>
          <a:solidFill>
            <a:srgbClr val="2DD4BF">
              <a:alpha val="77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40"/>
          <p:cNvSpPr/>
          <p:nvPr/>
        </p:nvSpPr>
        <p:spPr>
          <a:xfrm>
            <a:off x="8639251" y="4247388"/>
            <a:ext cx="57607" cy="256946"/>
          </a:xfrm>
          <a:prstGeom prst="roundRect">
            <a:avLst>
              <a:gd name="adj" fmla="val 793654"/>
            </a:avLst>
          </a:prstGeom>
          <a:solidFill>
            <a:srgbClr val="2DD4BF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Shape 41"/>
          <p:cNvSpPr/>
          <p:nvPr/>
        </p:nvSpPr>
        <p:spPr>
          <a:xfrm>
            <a:off x="8772754" y="4217213"/>
            <a:ext cx="57607" cy="286207"/>
          </a:xfrm>
          <a:prstGeom prst="roundRect">
            <a:avLst>
              <a:gd name="adj" fmla="val 793654"/>
            </a:avLst>
          </a:prstGeom>
          <a:solidFill>
            <a:srgbClr val="2DD4BF">
              <a:alpha val="9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42"/>
          <p:cNvSpPr/>
          <p:nvPr/>
        </p:nvSpPr>
        <p:spPr>
          <a:xfrm>
            <a:off x="8906256" y="4209898"/>
            <a:ext cx="57607" cy="286207"/>
          </a:xfrm>
          <a:prstGeom prst="roundRect">
            <a:avLst>
              <a:gd name="adj" fmla="val 793654"/>
            </a:avLst>
          </a:prstGeom>
          <a:solidFill>
            <a:srgbClr val="2DD4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3"/>
          <p:cNvSpPr/>
          <p:nvPr/>
        </p:nvSpPr>
        <p:spPr>
          <a:xfrm>
            <a:off x="9038844" y="4247388"/>
            <a:ext cx="57607" cy="256946"/>
          </a:xfrm>
          <a:prstGeom prst="roundRect">
            <a:avLst>
              <a:gd name="adj" fmla="val 793654"/>
            </a:avLst>
          </a:prstGeom>
          <a:solidFill>
            <a:srgbClr val="2DD4BF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44"/>
          <p:cNvSpPr/>
          <p:nvPr/>
        </p:nvSpPr>
        <p:spPr>
          <a:xfrm>
            <a:off x="9172346" y="4295851"/>
            <a:ext cx="57607" cy="200254"/>
          </a:xfrm>
          <a:prstGeom prst="roundRect">
            <a:avLst>
              <a:gd name="adj" fmla="val 793654"/>
            </a:avLst>
          </a:prstGeom>
          <a:solidFill>
            <a:srgbClr val="2DD4BF">
              <a:alpha val="77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Shape 45"/>
          <p:cNvSpPr/>
          <p:nvPr/>
        </p:nvSpPr>
        <p:spPr>
          <a:xfrm>
            <a:off x="9305849" y="4348886"/>
            <a:ext cx="57607" cy="152705"/>
          </a:xfrm>
          <a:prstGeom prst="roundRect">
            <a:avLst>
              <a:gd name="adj" fmla="val 793654"/>
            </a:avLst>
          </a:prstGeom>
          <a:solidFill>
            <a:srgbClr val="2DD4BF">
              <a:alpha val="6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46"/>
          <p:cNvSpPr/>
          <p:nvPr/>
        </p:nvSpPr>
        <p:spPr>
          <a:xfrm>
            <a:off x="9439351" y="4224528"/>
            <a:ext cx="57607" cy="276149"/>
          </a:xfrm>
          <a:prstGeom prst="roundRect">
            <a:avLst>
              <a:gd name="adj" fmla="val 793654"/>
            </a:avLst>
          </a:prstGeom>
          <a:solidFill>
            <a:srgbClr val="2DD4BF">
              <a:alpha val="9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Shape 47"/>
          <p:cNvSpPr/>
          <p:nvPr/>
        </p:nvSpPr>
        <p:spPr>
          <a:xfrm>
            <a:off x="9572854" y="4348886"/>
            <a:ext cx="57607" cy="152705"/>
          </a:xfrm>
          <a:prstGeom prst="roundRect">
            <a:avLst>
              <a:gd name="adj" fmla="val 793654"/>
            </a:avLst>
          </a:prstGeom>
          <a:solidFill>
            <a:srgbClr val="2DD4BF">
              <a:alpha val="64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0" y="1238098"/>
            <a:ext cx="12191695" cy="1920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71500" y="381305"/>
            <a:ext cx="1228954" cy="247802"/>
          </a:xfrm>
          <a:prstGeom prst="roundRect">
            <a:avLst>
              <a:gd name="adj" fmla="val 369004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1911" r="-1911"/>
          <a:stretch/>
        </p:blipFill>
        <p:spPr>
          <a:xfrm>
            <a:off x="694944" y="442570"/>
            <a:ext cx="133502" cy="1143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05256" y="428854"/>
            <a:ext cx="8577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LAB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571500" y="647395"/>
            <a:ext cx="603961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Connecting the Virtual to Physical</a:t>
            </a:r>
            <a:endParaRPr lang="en-US" sz="2700" dirty="0"/>
          </a:p>
        </p:txBody>
      </p:sp>
      <p:sp>
        <p:nvSpPr>
          <p:cNvPr id="9" name="Text 6"/>
          <p:cNvSpPr txBox="1"/>
          <p:nvPr/>
        </p:nvSpPr>
        <p:spPr>
          <a:xfrm>
            <a:off x="9354312" y="838505"/>
            <a:ext cx="23820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"Record once. Explain forever."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71500" y="1447495"/>
            <a:ext cx="6409944" cy="6409944"/>
          </a:xfrm>
          <a:prstGeom prst="roundRect">
            <a:avLst>
              <a:gd name="adj" fmla="val 3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644" y="1457554"/>
            <a:ext cx="6391656" cy="6391656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80644" y="1457554"/>
            <a:ext cx="6391656" cy="6391656"/>
          </a:xfrm>
          <a:prstGeom prst="rect">
            <a:avLst/>
          </a:prstGeom>
          <a:solidFill>
            <a:srgbClr val="000000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 txBox="1"/>
          <p:nvPr/>
        </p:nvSpPr>
        <p:spPr>
          <a:xfrm>
            <a:off x="8027518" y="2670962"/>
            <a:ext cx="14959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Film the Setup</a:t>
            </a:r>
            <a:endParaRPr lang="en-US" sz="1500" dirty="0"/>
          </a:p>
        </p:txBody>
      </p:sp>
      <p:sp>
        <p:nvSpPr>
          <p:cNvPr id="14" name="Text 10"/>
          <p:cNvSpPr txBox="1"/>
          <p:nvPr/>
        </p:nvSpPr>
        <p:spPr>
          <a:xfrm>
            <a:off x="8027518" y="2994660"/>
            <a:ext cx="3470148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Don't explain it 20 times. Record the complex tray setup one time perfectly.</a:t>
            </a:r>
            <a:endParaRPr lang="en-US" sz="1100" dirty="0"/>
          </a:p>
        </p:txBody>
      </p:sp>
      <p:sp>
        <p:nvSpPr>
          <p:cNvPr id="15" name="Text 11"/>
          <p:cNvSpPr txBox="1"/>
          <p:nvPr/>
        </p:nvSpPr>
        <p:spPr>
          <a:xfrm>
            <a:off x="8027518" y="3766414"/>
            <a:ext cx="16486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Post &amp; Generate</a:t>
            </a:r>
            <a:endParaRPr lang="en-US" sz="1500" dirty="0"/>
          </a:p>
        </p:txBody>
      </p:sp>
      <p:sp>
        <p:nvSpPr>
          <p:cNvPr id="16" name="Text 12"/>
          <p:cNvSpPr txBox="1"/>
          <p:nvPr/>
        </p:nvSpPr>
        <p:spPr>
          <a:xfrm>
            <a:off x="8027518" y="4090111"/>
            <a:ext cx="3355848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Upload to @surgicaltechnologystc and copy the video URL.</a:t>
            </a:r>
            <a:endParaRPr lang="en-US" sz="1100" dirty="0"/>
          </a:p>
        </p:txBody>
      </p:sp>
      <p:sp>
        <p:nvSpPr>
          <p:cNvPr id="17" name="Text 13"/>
          <p:cNvSpPr txBox="1"/>
          <p:nvPr/>
        </p:nvSpPr>
        <p:spPr>
          <a:xfrm>
            <a:off x="8027518" y="4861865"/>
            <a:ext cx="18580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"Quick Code"</a:t>
            </a:r>
            <a:endParaRPr lang="en-US" sz="1500" dirty="0"/>
          </a:p>
        </p:txBody>
      </p:sp>
      <p:sp>
        <p:nvSpPr>
          <p:cNvPr id="18" name="Text 14"/>
          <p:cNvSpPr txBox="1"/>
          <p:nvPr/>
        </p:nvSpPr>
        <p:spPr>
          <a:xfrm>
            <a:off x="8027518" y="5185562"/>
            <a:ext cx="363199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AI to generate a QR code. Print it and physically tape it to the equipment or tray.</a:t>
            </a:r>
            <a:endParaRPr lang="en-US" sz="1100" dirty="0"/>
          </a:p>
        </p:txBody>
      </p:sp>
      <p:sp>
        <p:nvSpPr>
          <p:cNvPr id="19" name="Text 15"/>
          <p:cNvSpPr txBox="1"/>
          <p:nvPr/>
        </p:nvSpPr>
        <p:spPr>
          <a:xfrm>
            <a:off x="8027518" y="5956402"/>
            <a:ext cx="2248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Just-in-Time Learning</a:t>
            </a:r>
            <a:endParaRPr lang="en-US" sz="1500" dirty="0"/>
          </a:p>
        </p:txBody>
      </p:sp>
      <p:sp>
        <p:nvSpPr>
          <p:cNvPr id="20" name="Text 16"/>
          <p:cNvSpPr txBox="1"/>
          <p:nvPr/>
        </p:nvSpPr>
        <p:spPr>
          <a:xfrm>
            <a:off x="8027518" y="6281014"/>
            <a:ext cx="3612794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Students scan the station markings to see the demo instantly, even if you are across the room.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7360920" y="2604211"/>
            <a:ext cx="476402" cy="47640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CFBF1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7489850" y="2746858"/>
            <a:ext cx="219456" cy="190195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7360920" y="3699662"/>
            <a:ext cx="476402" cy="47640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CFBF1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79792" y="3842309"/>
            <a:ext cx="237744" cy="190195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7360920" y="4795114"/>
            <a:ext cx="476402" cy="47640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CFBF1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l="-1648" r="-1648"/>
          <a:stretch/>
        </p:blipFill>
        <p:spPr>
          <a:xfrm>
            <a:off x="7513625" y="4937760"/>
            <a:ext cx="171907" cy="190195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7360920" y="5890565"/>
            <a:ext cx="476402" cy="47640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CFBF1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27341" y="6033211"/>
            <a:ext cx="142646" cy="190195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2817266" y="3054096"/>
            <a:ext cx="114300" cy="114300"/>
          </a:xfrm>
          <a:prstGeom prst="ellipse">
            <a:avLst/>
          </a:prstGeom>
          <a:solidFill>
            <a:srgbClr val="0D9488"/>
          </a:solidFill>
          <a:ln w="25400">
            <a:solidFill>
              <a:srgbClr val="FFFFFF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2"/>
          <p:cNvSpPr/>
          <p:nvPr/>
        </p:nvSpPr>
        <p:spPr>
          <a:xfrm>
            <a:off x="4619549" y="4971593"/>
            <a:ext cx="114300" cy="114300"/>
          </a:xfrm>
          <a:prstGeom prst="ellipse">
            <a:avLst/>
          </a:prstGeom>
          <a:solidFill>
            <a:srgbClr val="0D9488"/>
          </a:solidFill>
          <a:ln w="25400">
            <a:solidFill>
              <a:srgbClr val="FFFFFF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3"/>
          <p:cNvSpPr/>
          <p:nvPr/>
        </p:nvSpPr>
        <p:spPr>
          <a:xfrm>
            <a:off x="1587398" y="2796235"/>
            <a:ext cx="857707" cy="1104595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25400">
            <a:solidFill>
              <a:srgbClr val="0D9488"/>
            </a:solidFill>
            <a:prstDash val="solid"/>
          </a:ln>
          <a:effectLst>
            <a:outerShdw blurRad="241300" dist="1016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715414" y="2916022"/>
            <a:ext cx="599846" cy="599846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1749247" y="3567989"/>
            <a:ext cx="609905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 TABLE</a:t>
            </a:r>
            <a:endParaRPr lang="en-US" sz="800" dirty="0"/>
          </a:p>
        </p:txBody>
      </p:sp>
      <p:sp>
        <p:nvSpPr>
          <p:cNvPr id="34" name="Text 25"/>
          <p:cNvSpPr txBox="1"/>
          <p:nvPr/>
        </p:nvSpPr>
        <p:spPr>
          <a:xfrm>
            <a:off x="1873606" y="3670402"/>
            <a:ext cx="362102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SETUP</a:t>
            </a:r>
            <a:endParaRPr lang="en-US" sz="800" dirty="0"/>
          </a:p>
        </p:txBody>
      </p:sp>
      <p:sp>
        <p:nvSpPr>
          <p:cNvPr id="35" name="Shape 26"/>
          <p:cNvSpPr/>
          <p:nvPr/>
        </p:nvSpPr>
        <p:spPr>
          <a:xfrm>
            <a:off x="5106924" y="4712818"/>
            <a:ext cx="857707" cy="1104595"/>
          </a:xfrm>
          <a:prstGeom prst="roundRect">
            <a:avLst>
              <a:gd name="adj" fmla="val 14215"/>
            </a:avLst>
          </a:prstGeom>
          <a:solidFill>
            <a:srgbClr val="FFFFFF"/>
          </a:solidFill>
          <a:ln w="25400">
            <a:solidFill>
              <a:srgbClr val="0D9488"/>
            </a:solidFill>
            <a:prstDash val="solid"/>
          </a:ln>
          <a:effectLst>
            <a:outerShdw blurRad="241300" dist="1016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6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35854" y="4832604"/>
            <a:ext cx="599846" cy="599846"/>
          </a:xfrm>
          <a:prstGeom prst="rect">
            <a:avLst/>
          </a:prstGeom>
        </p:spPr>
      </p:pic>
      <p:sp>
        <p:nvSpPr>
          <p:cNvPr id="37" name="Text 27"/>
          <p:cNvSpPr txBox="1"/>
          <p:nvPr/>
        </p:nvSpPr>
        <p:spPr>
          <a:xfrm>
            <a:off x="5245913" y="5484571"/>
            <a:ext cx="657454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 STAND</a:t>
            </a:r>
            <a:endParaRPr lang="en-US" sz="800" dirty="0"/>
          </a:p>
        </p:txBody>
      </p:sp>
      <p:sp>
        <p:nvSpPr>
          <p:cNvPr id="38" name="Text 28"/>
          <p:cNvSpPr txBox="1"/>
          <p:nvPr/>
        </p:nvSpPr>
        <p:spPr>
          <a:xfrm>
            <a:off x="5300777" y="5586984"/>
            <a:ext cx="553212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SEQUENCE</a:t>
            </a:r>
            <a:endParaRPr lang="en-US" sz="800" dirty="0"/>
          </a:p>
        </p:txBody>
      </p:sp>
      <p:sp>
        <p:nvSpPr>
          <p:cNvPr id="39" name="Shape 29"/>
          <p:cNvSpPr/>
          <p:nvPr/>
        </p:nvSpPr>
        <p:spPr>
          <a:xfrm>
            <a:off x="5637276" y="5180076"/>
            <a:ext cx="1524305" cy="2857500"/>
          </a:xfrm>
          <a:prstGeom prst="roundRect">
            <a:avLst>
              <a:gd name="adj" fmla="val 7498"/>
            </a:avLst>
          </a:prstGeom>
          <a:solidFill>
            <a:srgbClr val="1E293B"/>
          </a:solidFill>
          <a:ln w="254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0"/>
          <p:cNvSpPr/>
          <p:nvPr/>
        </p:nvSpPr>
        <p:spPr>
          <a:xfrm>
            <a:off x="5511089" y="5179162"/>
            <a:ext cx="1781251" cy="2866644"/>
          </a:xfrm>
          <a:prstGeom prst="roundRect">
            <a:avLst>
              <a:gd name="adj" fmla="val 3843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1"/>
          <p:cNvSpPr/>
          <p:nvPr/>
        </p:nvSpPr>
        <p:spPr>
          <a:xfrm>
            <a:off x="5929884" y="6653174"/>
            <a:ext cx="1000354" cy="256946"/>
          </a:xfrm>
          <a:prstGeom prst="roundRect">
            <a:avLst>
              <a:gd name="adj" fmla="val 52722"/>
            </a:avLst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32"/>
          <p:cNvSpPr/>
          <p:nvPr/>
        </p:nvSpPr>
        <p:spPr>
          <a:xfrm>
            <a:off x="6113678" y="6793992"/>
            <a:ext cx="676656" cy="200254"/>
          </a:xfrm>
          <a:prstGeom prst="roundRect">
            <a:avLst>
              <a:gd name="adj" fmla="val 86975"/>
            </a:avLst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33"/>
          <p:cNvSpPr txBox="1"/>
          <p:nvPr/>
        </p:nvSpPr>
        <p:spPr>
          <a:xfrm>
            <a:off x="6018581" y="6996074"/>
            <a:ext cx="1038758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Joint Setup</a:t>
            </a:r>
            <a:endParaRPr lang="en-US" sz="900" dirty="0"/>
          </a:p>
        </p:txBody>
      </p:sp>
      <p:sp>
        <p:nvSpPr>
          <p:cNvPr id="44" name="Text 34"/>
          <p:cNvSpPr txBox="1"/>
          <p:nvPr/>
        </p:nvSpPr>
        <p:spPr>
          <a:xfrm>
            <a:off x="5656478" y="7095744"/>
            <a:ext cx="1858061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@surgicaltechnologystc</a:t>
            </a:r>
            <a:endParaRPr lang="en-US" sz="1200" dirty="0"/>
          </a:p>
        </p:txBody>
      </p:sp>
      <p:sp>
        <p:nvSpPr>
          <p:cNvPr id="45" name="Shape 35"/>
          <p:cNvSpPr/>
          <p:nvPr/>
        </p:nvSpPr>
        <p:spPr>
          <a:xfrm>
            <a:off x="5593385" y="5648249"/>
            <a:ext cx="1476756" cy="1133856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8" descr="preencoded.png"/>
          <p:cNvPicPr>
            <a:picLocks noChangeAspect="1"/>
          </p:cNvPicPr>
          <p:nvPr/>
        </p:nvPicPr>
        <p:blipFill>
          <a:blip r:embed="rId10"/>
          <a:srcRect t="-3794" b="-3794"/>
          <a:stretch/>
        </p:blipFill>
        <p:spPr>
          <a:xfrm>
            <a:off x="6121908" y="6018581"/>
            <a:ext cx="418795" cy="400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0" y="1647749"/>
            <a:ext cx="12191695" cy="1920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71500" y="381305"/>
            <a:ext cx="1438351" cy="228600"/>
          </a:xfrm>
          <a:prstGeom prst="roundRect">
            <a:avLst>
              <a:gd name="adj" fmla="val 400000"/>
            </a:avLst>
          </a:prstGeom>
          <a:solidFill>
            <a:srgbClr val="E0E7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122322" y="490118"/>
            <a:ext cx="457200" cy="9144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685800" y="418795"/>
            <a:ext cx="12957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730A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LMS OPTIMIZATION</a:t>
            </a:r>
            <a:endParaRPr lang="en-US" sz="900" dirty="0"/>
          </a:p>
        </p:txBody>
      </p:sp>
      <p:sp>
        <p:nvSpPr>
          <p:cNvPr id="8" name="Text 6"/>
          <p:cNvSpPr txBox="1"/>
          <p:nvPr/>
        </p:nvSpPr>
        <p:spPr>
          <a:xfrm>
            <a:off x="571500" y="685800"/>
            <a:ext cx="761055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Canvas Masterclass: Modules &amp; Test Banks</a:t>
            </a:r>
            <a:endParaRPr lang="en-US" sz="2700" dirty="0"/>
          </a:p>
        </p:txBody>
      </p:sp>
      <p:sp>
        <p:nvSpPr>
          <p:cNvPr id="9" name="Text 7"/>
          <p:cNvSpPr txBox="1"/>
          <p:nvPr/>
        </p:nvSpPr>
        <p:spPr>
          <a:xfrm>
            <a:off x="571500" y="1209751"/>
            <a:ext cx="54489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Stop manual data entry. Start automating your assessments.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571500" y="1952244"/>
            <a:ext cx="3676802" cy="4429354"/>
          </a:xfrm>
          <a:prstGeom prst="roundRect">
            <a:avLst>
              <a:gd name="adj" fmla="val 103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 l="-1064" r="-1064"/>
          <a:stretch/>
        </p:blipFill>
        <p:spPr>
          <a:xfrm>
            <a:off x="809244" y="2233879"/>
            <a:ext cx="219456" cy="171907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t="-100" b="-100"/>
          <a:stretch/>
        </p:blipFill>
        <p:spPr>
          <a:xfrm>
            <a:off x="2352751" y="4524451"/>
            <a:ext cx="114300" cy="15270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809244" y="4753051"/>
            <a:ext cx="3200400" cy="1390802"/>
          </a:xfrm>
          <a:prstGeom prst="roundRect">
            <a:avLst>
              <a:gd name="adj" fmla="val 3603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1485" y="5495544"/>
            <a:ext cx="133502" cy="133502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2030882" y="5462626"/>
            <a:ext cx="107167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Lab Unit 1</a:t>
            </a:r>
            <a:endParaRPr lang="en-US" sz="1000" dirty="0"/>
          </a:p>
        </p:txBody>
      </p:sp>
      <p:sp>
        <p:nvSpPr>
          <p:cNvPr id="16" name="Text 11"/>
          <p:cNvSpPr txBox="1"/>
          <p:nvPr/>
        </p:nvSpPr>
        <p:spPr>
          <a:xfrm>
            <a:off x="1104595" y="2219249"/>
            <a:ext cx="141457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Module Styling</a:t>
            </a:r>
            <a:endParaRPr lang="en-US" sz="1300" dirty="0"/>
          </a:p>
        </p:txBody>
      </p:sp>
      <p:sp>
        <p:nvSpPr>
          <p:cNvPr id="17" name="Text 12"/>
          <p:cNvSpPr txBox="1"/>
          <p:nvPr/>
        </p:nvSpPr>
        <p:spPr>
          <a:xfrm>
            <a:off x="809244" y="2609698"/>
            <a:ext cx="317662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"Quick Codes" to transform boring text links into visual buttons.</a:t>
            </a:r>
            <a:endParaRPr lang="en-US" sz="1000" dirty="0"/>
          </a:p>
        </p:txBody>
      </p:sp>
      <p:sp>
        <p:nvSpPr>
          <p:cNvPr id="18" name="Text 13"/>
          <p:cNvSpPr txBox="1"/>
          <p:nvPr/>
        </p:nvSpPr>
        <p:spPr>
          <a:xfrm>
            <a:off x="1959559" y="5138928"/>
            <a:ext cx="99121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 VIEW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809244" y="3133649"/>
            <a:ext cx="3200400" cy="1162202"/>
          </a:xfrm>
          <a:prstGeom prst="roundRect">
            <a:avLst>
              <a:gd name="adj" fmla="val 5159"/>
            </a:avLst>
          </a:prstGeom>
          <a:solidFill>
            <a:srgbClr val="1E29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3076042" y="3038551"/>
            <a:ext cx="838505" cy="181051"/>
          </a:xfrm>
          <a:prstGeom prst="roundRect">
            <a:avLst>
              <a:gd name="adj" fmla="val 106327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 txBox="1"/>
          <p:nvPr/>
        </p:nvSpPr>
        <p:spPr>
          <a:xfrm>
            <a:off x="961949" y="3295498"/>
            <a:ext cx="18772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&lt;div class="btn-surgical"&gt;</a:t>
            </a:r>
            <a:endParaRPr lang="en-US" sz="900" dirty="0"/>
          </a:p>
        </p:txBody>
      </p:sp>
      <p:sp>
        <p:nvSpPr>
          <p:cNvPr id="22" name="Text 17"/>
          <p:cNvSpPr txBox="1"/>
          <p:nvPr/>
        </p:nvSpPr>
        <p:spPr>
          <a:xfrm>
            <a:off x="1114654" y="3467405"/>
            <a:ext cx="14676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&lt;a href="/module/1"&gt;</a:t>
            </a:r>
            <a:endParaRPr lang="en-US" sz="900" dirty="0"/>
          </a:p>
        </p:txBody>
      </p:sp>
      <p:sp>
        <p:nvSpPr>
          <p:cNvPr id="23" name="Text 18"/>
          <p:cNvSpPr txBox="1"/>
          <p:nvPr/>
        </p:nvSpPr>
        <p:spPr>
          <a:xfrm>
            <a:off x="1266444" y="3638398"/>
            <a:ext cx="11914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Start Lab Unit 1</a:t>
            </a:r>
            <a:endParaRPr lang="en-US" sz="900" dirty="0"/>
          </a:p>
        </p:txBody>
      </p:sp>
      <p:sp>
        <p:nvSpPr>
          <p:cNvPr id="24" name="Text 19"/>
          <p:cNvSpPr txBox="1"/>
          <p:nvPr/>
        </p:nvSpPr>
        <p:spPr>
          <a:xfrm>
            <a:off x="1114654" y="3810305"/>
            <a:ext cx="3621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&lt;/a&gt;</a:t>
            </a:r>
            <a:endParaRPr lang="en-US" sz="900" dirty="0"/>
          </a:p>
        </p:txBody>
      </p:sp>
      <p:sp>
        <p:nvSpPr>
          <p:cNvPr id="25" name="Text 20"/>
          <p:cNvSpPr txBox="1"/>
          <p:nvPr/>
        </p:nvSpPr>
        <p:spPr>
          <a:xfrm>
            <a:off x="961949" y="3981298"/>
            <a:ext cx="5056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&lt;/div&gt;</a:t>
            </a:r>
            <a:endParaRPr lang="en-US" sz="900" dirty="0"/>
          </a:p>
        </p:txBody>
      </p:sp>
      <p:sp>
        <p:nvSpPr>
          <p:cNvPr id="26" name="Shape 21"/>
          <p:cNvSpPr/>
          <p:nvPr/>
        </p:nvSpPr>
        <p:spPr>
          <a:xfrm>
            <a:off x="4629607" y="1952244"/>
            <a:ext cx="6991502" cy="4429354"/>
          </a:xfrm>
          <a:prstGeom prst="roundRect">
            <a:avLst>
              <a:gd name="adj" fmla="val 7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1016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4924044" y="2290572"/>
            <a:ext cx="219456" cy="171907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5219395" y="2276856"/>
            <a:ext cx="24149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10-Minute Test Builder</a:t>
            </a:r>
            <a:endParaRPr lang="en-US" sz="1300" dirty="0"/>
          </a:p>
        </p:txBody>
      </p:sp>
      <p:sp>
        <p:nvSpPr>
          <p:cNvPr id="29" name="Shape 23"/>
          <p:cNvSpPr/>
          <p:nvPr/>
        </p:nvSpPr>
        <p:spPr>
          <a:xfrm>
            <a:off x="7580376" y="2286000"/>
            <a:ext cx="905256" cy="181051"/>
          </a:xfrm>
          <a:prstGeom prst="roundRect">
            <a:avLst>
              <a:gd name="adj" fmla="val 106327"/>
            </a:avLst>
          </a:prstGeom>
          <a:solidFill>
            <a:srgbClr val="FEF3C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4"/>
          <p:cNvSpPr txBox="1"/>
          <p:nvPr/>
        </p:nvSpPr>
        <p:spPr>
          <a:xfrm>
            <a:off x="7637069" y="2314346"/>
            <a:ext cx="866851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B4530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GAME CHANGER</a:t>
            </a:r>
            <a:endParaRPr lang="en-US" sz="800" dirty="0"/>
          </a:p>
        </p:txBody>
      </p:sp>
      <p:sp>
        <p:nvSpPr>
          <p:cNvPr id="31" name="Text 25"/>
          <p:cNvSpPr txBox="1"/>
          <p:nvPr/>
        </p:nvSpPr>
        <p:spPr>
          <a:xfrm>
            <a:off x="10036454" y="2376526"/>
            <a:ext cx="13816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Workflow: Text to Exam</a:t>
            </a:r>
            <a:endParaRPr lang="en-US" sz="900" dirty="0"/>
          </a:p>
        </p:txBody>
      </p:sp>
      <p:sp>
        <p:nvSpPr>
          <p:cNvPr id="32" name="Shape 26"/>
          <p:cNvSpPr/>
          <p:nvPr/>
        </p:nvSpPr>
        <p:spPr>
          <a:xfrm>
            <a:off x="4924044" y="5095951"/>
            <a:ext cx="6400800" cy="990295"/>
          </a:xfrm>
          <a:prstGeom prst="roundRect">
            <a:avLst>
              <a:gd name="adj" fmla="val 10654"/>
            </a:avLst>
          </a:prstGeom>
          <a:solidFill>
            <a:srgbClr val="1E29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7"/>
          <p:cNvSpPr txBox="1"/>
          <p:nvPr/>
        </p:nvSpPr>
        <p:spPr>
          <a:xfrm>
            <a:off x="5115154" y="5372100"/>
            <a:ext cx="15672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3F4F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Time Saved</a:t>
            </a:r>
            <a:endParaRPr lang="en-US" sz="1300" dirty="0"/>
          </a:p>
        </p:txBody>
      </p:sp>
      <p:sp>
        <p:nvSpPr>
          <p:cNvPr id="34" name="Text 28"/>
          <p:cNvSpPr txBox="1"/>
          <p:nvPr/>
        </p:nvSpPr>
        <p:spPr>
          <a:xfrm>
            <a:off x="5115154" y="5658307"/>
            <a:ext cx="192938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Vs. manual typing (2+ hours)</a:t>
            </a:r>
            <a:endParaRPr lang="en-US" sz="1000" dirty="0"/>
          </a:p>
        </p:txBody>
      </p:sp>
      <p:sp>
        <p:nvSpPr>
          <p:cNvPr id="35" name="Text 29"/>
          <p:cNvSpPr txBox="1"/>
          <p:nvPr/>
        </p:nvSpPr>
        <p:spPr>
          <a:xfrm>
            <a:off x="8940089" y="5210251"/>
            <a:ext cx="2543861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2DD4B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 10 min</a:t>
            </a:r>
            <a:endParaRPr lang="en-US" sz="3600" dirty="0"/>
          </a:p>
        </p:txBody>
      </p:sp>
      <p:sp>
        <p:nvSpPr>
          <p:cNvPr id="36" name="Text 30"/>
          <p:cNvSpPr txBox="1"/>
          <p:nvPr/>
        </p:nvSpPr>
        <p:spPr>
          <a:xfrm>
            <a:off x="10150754" y="5743346"/>
            <a:ext cx="107716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FULL EXAM</a:t>
            </a:r>
            <a:endParaRPr lang="en-US" sz="900" dirty="0"/>
          </a:p>
        </p:txBody>
      </p:sp>
      <p:sp>
        <p:nvSpPr>
          <p:cNvPr id="37" name="Shape 31"/>
          <p:cNvSpPr/>
          <p:nvPr/>
        </p:nvSpPr>
        <p:spPr>
          <a:xfrm>
            <a:off x="5210251" y="2943454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0D9488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8" name="Image 4" descr="preencoded.png"/>
          <p:cNvPicPr>
            <a:picLocks noChangeAspect="1"/>
          </p:cNvPicPr>
          <p:nvPr/>
        </p:nvPicPr>
        <p:blipFill>
          <a:blip r:embed="rId7"/>
          <a:srcRect l="-90" r="-90"/>
          <a:stretch/>
        </p:blipFill>
        <p:spPr>
          <a:xfrm>
            <a:off x="5400446" y="3172054"/>
            <a:ext cx="381305" cy="304495"/>
          </a:xfrm>
          <a:prstGeom prst="rect">
            <a:avLst/>
          </a:prstGeom>
        </p:spPr>
      </p:pic>
      <p:sp>
        <p:nvSpPr>
          <p:cNvPr id="39" name="Text 32"/>
          <p:cNvSpPr txBox="1"/>
          <p:nvPr/>
        </p:nvSpPr>
        <p:spPr>
          <a:xfrm>
            <a:off x="5299862" y="3838651"/>
            <a:ext cx="69128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</a:t>
            </a:r>
            <a:endParaRPr lang="en-US" sz="1000" dirty="0"/>
          </a:p>
        </p:txBody>
      </p:sp>
      <p:sp>
        <p:nvSpPr>
          <p:cNvPr id="40" name="Text 33"/>
          <p:cNvSpPr txBox="1"/>
          <p:nvPr/>
        </p:nvSpPr>
        <p:spPr>
          <a:xfrm>
            <a:off x="4966106" y="4067251"/>
            <a:ext cx="1335938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 MCQs in AIKEN Format</a:t>
            </a:r>
            <a:endParaRPr lang="en-US" sz="800" dirty="0"/>
          </a:p>
        </p:txBody>
      </p:sp>
      <p:sp>
        <p:nvSpPr>
          <p:cNvPr id="41" name="Shape 34"/>
          <p:cNvSpPr/>
          <p:nvPr/>
        </p:nvSpPr>
        <p:spPr>
          <a:xfrm>
            <a:off x="7744054" y="2943454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0D9488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72654" y="3172054"/>
            <a:ext cx="304495" cy="304495"/>
          </a:xfrm>
          <a:prstGeom prst="rect">
            <a:avLst/>
          </a:prstGeom>
        </p:spPr>
      </p:pic>
      <p:sp>
        <p:nvSpPr>
          <p:cNvPr id="43" name="Text 35"/>
          <p:cNvSpPr txBox="1"/>
          <p:nvPr/>
        </p:nvSpPr>
        <p:spPr>
          <a:xfrm>
            <a:off x="7668158" y="3838651"/>
            <a:ext cx="101498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QTI Converter</a:t>
            </a:r>
            <a:endParaRPr lang="en-US" sz="1000" dirty="0"/>
          </a:p>
        </p:txBody>
      </p:sp>
      <p:sp>
        <p:nvSpPr>
          <p:cNvPr id="44" name="Text 36"/>
          <p:cNvSpPr txBox="1"/>
          <p:nvPr/>
        </p:nvSpPr>
        <p:spPr>
          <a:xfrm>
            <a:off x="7488022" y="4067251"/>
            <a:ext cx="1355141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 Text to Canvas File</a:t>
            </a:r>
            <a:endParaRPr lang="en-US" sz="800" dirty="0"/>
          </a:p>
        </p:txBody>
      </p:sp>
      <p:sp>
        <p:nvSpPr>
          <p:cNvPr id="45" name="Shape 37"/>
          <p:cNvSpPr/>
          <p:nvPr/>
        </p:nvSpPr>
        <p:spPr>
          <a:xfrm>
            <a:off x="10277856" y="3022092"/>
            <a:ext cx="761695" cy="761695"/>
          </a:xfrm>
          <a:prstGeom prst="ellipse">
            <a:avLst/>
          </a:prstGeom>
          <a:solidFill>
            <a:srgbClr val="F0FDFA"/>
          </a:solidFill>
          <a:ln w="25400">
            <a:solidFill>
              <a:srgbClr val="0D9488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506456" y="3250692"/>
            <a:ext cx="304495" cy="304495"/>
          </a:xfrm>
          <a:prstGeom prst="rect">
            <a:avLst/>
          </a:prstGeom>
        </p:spPr>
      </p:pic>
      <p:sp>
        <p:nvSpPr>
          <p:cNvPr id="47" name="Text 38"/>
          <p:cNvSpPr txBox="1"/>
          <p:nvPr/>
        </p:nvSpPr>
        <p:spPr>
          <a:xfrm>
            <a:off x="10254996" y="3917290"/>
            <a:ext cx="90982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Canvas LMS</a:t>
            </a:r>
            <a:endParaRPr lang="en-US" sz="1000" dirty="0"/>
          </a:p>
        </p:txBody>
      </p:sp>
      <p:sp>
        <p:nvSpPr>
          <p:cNvPr id="48" name="Text 39"/>
          <p:cNvSpPr txBox="1"/>
          <p:nvPr/>
        </p:nvSpPr>
        <p:spPr>
          <a:xfrm>
            <a:off x="10042855" y="4145890"/>
            <a:ext cx="131765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 Upload to Quizzes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13</a:t>
            </a:r>
            <a:endParaRPr lang="en-US" sz="1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495605"/>
            <a:ext cx="152705" cy="152705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800100" y="485546"/>
            <a:ext cx="133868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BEST PRACTICES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71500" y="724205"/>
            <a:ext cx="4620463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Safety, Accuracy &amp; Ethics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10313518" y="705002"/>
            <a:ext cx="14292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"Trust, but verify."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933602" y="4955134"/>
            <a:ext cx="290047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is an engine, not a pilot. You hold the license, the expertise, and the responsibility.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4572000" y="1410005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809744" y="1609344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1064" r="-1064"/>
          <a:stretch/>
        </p:blipFill>
        <p:spPr>
          <a:xfrm>
            <a:off x="4910328" y="1733702"/>
            <a:ext cx="219456" cy="171907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5381244" y="1628546"/>
            <a:ext cx="17812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Zero Tolerance for PHI</a:t>
            </a:r>
            <a:endParaRPr lang="en-US" sz="1200" dirty="0"/>
          </a:p>
        </p:txBody>
      </p:sp>
      <p:sp>
        <p:nvSpPr>
          <p:cNvPr id="13" name="Text 9"/>
          <p:cNvSpPr txBox="1"/>
          <p:nvPr/>
        </p:nvSpPr>
        <p:spPr>
          <a:xfrm>
            <a:off x="5381244" y="1886407"/>
            <a:ext cx="2360066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Never input real patient names, MRNs, or specific dates into public AI models. HIPAA still applies.</a:t>
            </a:r>
            <a:endParaRPr lang="en-US" sz="900" dirty="0"/>
          </a:p>
        </p:txBody>
      </p:sp>
      <p:sp>
        <p:nvSpPr>
          <p:cNvPr id="14" name="Shape 10"/>
          <p:cNvSpPr/>
          <p:nvPr/>
        </p:nvSpPr>
        <p:spPr>
          <a:xfrm>
            <a:off x="8210398" y="1410005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8449056" y="1609344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FFBE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760" r="-760"/>
          <a:stretch/>
        </p:blipFill>
        <p:spPr>
          <a:xfrm>
            <a:off x="8581644" y="1733702"/>
            <a:ext cx="152705" cy="171907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9020556" y="1628546"/>
            <a:ext cx="10479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Verify &amp; Cite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9020556" y="1886407"/>
            <a:ext cx="2474366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can "hallucinate" facts. Always cross-reference generated content with your textbooks/AST standards.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4572000" y="3143707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4809744" y="3343046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l="-1773" r="-1773"/>
          <a:stretch/>
        </p:blipFill>
        <p:spPr>
          <a:xfrm>
            <a:off x="4953305" y="3467405"/>
            <a:ext cx="133502" cy="171907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5381244" y="3362249"/>
            <a:ext cx="12481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Respect FERPA</a:t>
            </a:r>
            <a:endParaRPr lang="en-US" sz="1200" dirty="0"/>
          </a:p>
        </p:txBody>
      </p:sp>
      <p:sp>
        <p:nvSpPr>
          <p:cNvPr id="23" name="Text 17"/>
          <p:cNvSpPr txBox="1"/>
          <p:nvPr/>
        </p:nvSpPr>
        <p:spPr>
          <a:xfrm>
            <a:off x="5381244" y="3619195"/>
            <a:ext cx="2417674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 not paste student essays or grade data with identifiable information into AI tools.</a:t>
            </a:r>
            <a:endParaRPr lang="en-US" sz="900" dirty="0"/>
          </a:p>
        </p:txBody>
      </p:sp>
      <p:sp>
        <p:nvSpPr>
          <p:cNvPr id="24" name="Shape 18"/>
          <p:cNvSpPr/>
          <p:nvPr/>
        </p:nvSpPr>
        <p:spPr>
          <a:xfrm>
            <a:off x="8210398" y="3143707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8449056" y="3343046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FFBE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l="-1064" r="-1064"/>
          <a:stretch/>
        </p:blipFill>
        <p:spPr>
          <a:xfrm>
            <a:off x="8548726" y="3467405"/>
            <a:ext cx="219456" cy="171907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9020556" y="3362249"/>
            <a:ext cx="12006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for Bias</a:t>
            </a:r>
            <a:endParaRPr lang="en-US" sz="1200" dirty="0"/>
          </a:p>
        </p:txBody>
      </p:sp>
      <p:sp>
        <p:nvSpPr>
          <p:cNvPr id="28" name="Text 21"/>
          <p:cNvSpPr txBox="1"/>
          <p:nvPr/>
        </p:nvSpPr>
        <p:spPr>
          <a:xfrm>
            <a:off x="9020556" y="3619195"/>
            <a:ext cx="2417674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Medical datasets can be biased. Ensure generated case studies represent diverse patient populations.</a:t>
            </a:r>
            <a:endParaRPr lang="en-US" sz="900" dirty="0"/>
          </a:p>
        </p:txBody>
      </p:sp>
      <p:sp>
        <p:nvSpPr>
          <p:cNvPr id="29" name="Shape 22"/>
          <p:cNvSpPr/>
          <p:nvPr/>
        </p:nvSpPr>
        <p:spPr>
          <a:xfrm>
            <a:off x="4572000" y="4876495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Shape 23"/>
          <p:cNvSpPr/>
          <p:nvPr/>
        </p:nvSpPr>
        <p:spPr>
          <a:xfrm>
            <a:off x="4809744" y="5076749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rcRect t="-842" b="-842"/>
          <a:stretch/>
        </p:blipFill>
        <p:spPr>
          <a:xfrm>
            <a:off x="4924044" y="5201107"/>
            <a:ext cx="190195" cy="171907"/>
          </a:xfrm>
          <a:prstGeom prst="rect">
            <a:avLst/>
          </a:prstGeom>
        </p:spPr>
      </p:pic>
      <p:sp>
        <p:nvSpPr>
          <p:cNvPr id="32" name="Text 24"/>
          <p:cNvSpPr txBox="1"/>
          <p:nvPr/>
        </p:nvSpPr>
        <p:spPr>
          <a:xfrm>
            <a:off x="5381244" y="5095951"/>
            <a:ext cx="17721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 Transparency</a:t>
            </a:r>
            <a:endParaRPr lang="en-US" sz="1200" dirty="0"/>
          </a:p>
        </p:txBody>
      </p:sp>
      <p:sp>
        <p:nvSpPr>
          <p:cNvPr id="33" name="Text 25"/>
          <p:cNvSpPr txBox="1"/>
          <p:nvPr/>
        </p:nvSpPr>
        <p:spPr>
          <a:xfrm>
            <a:off x="5381244" y="5352898"/>
            <a:ext cx="235092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 clear about how AI is used in class and what the rules are for student use.</a:t>
            </a:r>
            <a:endParaRPr lang="en-US" sz="900" dirty="0"/>
          </a:p>
        </p:txBody>
      </p:sp>
      <p:sp>
        <p:nvSpPr>
          <p:cNvPr id="34" name="Shape 26"/>
          <p:cNvSpPr/>
          <p:nvPr/>
        </p:nvSpPr>
        <p:spPr>
          <a:xfrm>
            <a:off x="8210398" y="4876495"/>
            <a:ext cx="3409798" cy="1505102"/>
          </a:xfrm>
          <a:prstGeom prst="roundRect">
            <a:avLst>
              <a:gd name="adj" fmla="val 461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8449056" y="5076749"/>
            <a:ext cx="418795" cy="418795"/>
          </a:xfrm>
          <a:prstGeom prst="roundRect">
            <a:avLst>
              <a:gd name="adj" fmla="val 49623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572500" y="5201107"/>
            <a:ext cx="171907" cy="171907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9020556" y="5095951"/>
            <a:ext cx="1438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Make the Call</a:t>
            </a:r>
            <a:endParaRPr lang="en-US" sz="1200" dirty="0"/>
          </a:p>
        </p:txBody>
      </p:sp>
      <p:sp>
        <p:nvSpPr>
          <p:cNvPr id="38" name="Text 29"/>
          <p:cNvSpPr txBox="1"/>
          <p:nvPr/>
        </p:nvSpPr>
        <p:spPr>
          <a:xfrm>
            <a:off x="9020556" y="5352898"/>
            <a:ext cx="2274113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AI to remove friction, not critical thinking. You are the final editor of all content.</a:t>
            </a:r>
            <a:endParaRPr lang="en-US" sz="900" dirty="0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285646" y="2421331"/>
            <a:ext cx="2095805" cy="2095805"/>
          </a:xfrm>
          <a:prstGeom prst="rect">
            <a:avLst/>
          </a:prstGeom>
        </p:spPr>
      </p:pic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11"/>
          <a:srcRect l="-9" r="-9"/>
          <a:stretch/>
        </p:blipFill>
        <p:spPr>
          <a:xfrm>
            <a:off x="2000707" y="3088843"/>
            <a:ext cx="666598" cy="761695"/>
          </a:xfrm>
          <a:prstGeom prst="rect">
            <a:avLst/>
          </a:prstGeom>
        </p:spPr>
      </p:pic>
      <p:sp>
        <p:nvSpPr>
          <p:cNvPr id="41" name="Shape 30"/>
          <p:cNvSpPr/>
          <p:nvPr/>
        </p:nvSpPr>
        <p:spPr>
          <a:xfrm>
            <a:off x="1346911" y="4326941"/>
            <a:ext cx="1981505" cy="381305"/>
          </a:xfrm>
          <a:prstGeom prst="roundRect">
            <a:avLst>
              <a:gd name="adj" fmla="val 239808"/>
            </a:avLst>
          </a:prstGeom>
          <a:solidFill>
            <a:srgbClr val="0F172A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Text 31"/>
          <p:cNvSpPr txBox="1"/>
          <p:nvPr/>
        </p:nvSpPr>
        <p:spPr>
          <a:xfrm>
            <a:off x="1575511" y="4422038"/>
            <a:ext cx="16386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in the Loop</a:t>
            </a:r>
            <a:endParaRPr lang="en-US" sz="1200" dirty="0"/>
          </a:p>
        </p:txBody>
      </p:sp>
      <p:sp>
        <p:nvSpPr>
          <p:cNvPr id="43" name="Shape 3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571500" y="381305"/>
            <a:ext cx="6077102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Turn: The Challenge</a:t>
            </a:r>
            <a:endParaRPr lang="en-US" sz="3600" dirty="0"/>
          </a:p>
        </p:txBody>
      </p:sp>
      <p:sp>
        <p:nvSpPr>
          <p:cNvPr id="4" name="Text 2"/>
          <p:cNvSpPr txBox="1"/>
          <p:nvPr/>
        </p:nvSpPr>
        <p:spPr>
          <a:xfrm>
            <a:off x="571500" y="1047902"/>
            <a:ext cx="42391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"AI is a tool to remove the friction of teaching."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10258654" y="1626718"/>
            <a:ext cx="952805" cy="952805"/>
          </a:xfrm>
          <a:prstGeom prst="ellipse">
            <a:avLst/>
          </a:prstGeom>
          <a:solidFill>
            <a:srgbClr val="CCFBF1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71500" y="1485900"/>
            <a:ext cx="6344107" cy="3676802"/>
          </a:xfrm>
          <a:prstGeom prst="roundRect">
            <a:avLst>
              <a:gd name="adj" fmla="val 773"/>
            </a:avLst>
          </a:prstGeom>
          <a:solidFill>
            <a:srgbClr val="FFFFFF"/>
          </a:solidFill>
          <a:ln/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71500" y="1485900"/>
            <a:ext cx="57607" cy="3676802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57" r="-57"/>
          <a:stretch/>
        </p:blipFill>
        <p:spPr>
          <a:xfrm>
            <a:off x="914400" y="1809598"/>
            <a:ext cx="200254" cy="228600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228954" y="1772107"/>
            <a:ext cx="28767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Pick One For This Week: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914400" y="2305202"/>
            <a:ext cx="5715000" cy="743407"/>
          </a:xfrm>
          <a:prstGeom prst="roundRect">
            <a:avLst>
              <a:gd name="adj" fmla="val 12616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1076249" y="2486254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760" r="-760"/>
          <a:stretch/>
        </p:blipFill>
        <p:spPr>
          <a:xfrm>
            <a:off x="1190549" y="2590495"/>
            <a:ext cx="152705" cy="17190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914400" y="3161995"/>
            <a:ext cx="5715000" cy="743407"/>
          </a:xfrm>
          <a:prstGeom prst="roundRect">
            <a:avLst>
              <a:gd name="adj" fmla="val 12616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1076249" y="3343046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842" b="-842"/>
          <a:stretch/>
        </p:blipFill>
        <p:spPr>
          <a:xfrm>
            <a:off x="1171346" y="3448202"/>
            <a:ext cx="190195" cy="171907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914400" y="4019702"/>
            <a:ext cx="5715000" cy="743407"/>
          </a:xfrm>
          <a:prstGeom prst="roundRect">
            <a:avLst>
              <a:gd name="adj" fmla="val 12616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1076249" y="4200754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 l="-1064" r="-1064"/>
          <a:stretch/>
        </p:blipFill>
        <p:spPr>
          <a:xfrm>
            <a:off x="1157630" y="4304995"/>
            <a:ext cx="219456" cy="171907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571500" y="5734202"/>
            <a:ext cx="6344107" cy="91440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8154619" y="5974690"/>
            <a:ext cx="2704795" cy="352044"/>
          </a:xfrm>
          <a:prstGeom prst="roundRect">
            <a:avLst>
              <a:gd name="adj" fmla="val 56160"/>
            </a:avLst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5"/>
          <p:cNvSpPr txBox="1"/>
          <p:nvPr/>
        </p:nvSpPr>
        <p:spPr>
          <a:xfrm>
            <a:off x="1609344" y="2486254"/>
            <a:ext cx="23719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 NotebookLM Podcast</a:t>
            </a:r>
            <a:endParaRPr lang="en-US" sz="1200" dirty="0"/>
          </a:p>
        </p:txBody>
      </p:sp>
      <p:sp>
        <p:nvSpPr>
          <p:cNvPr id="22" name="Text 16"/>
          <p:cNvSpPr txBox="1"/>
          <p:nvPr/>
        </p:nvSpPr>
        <p:spPr>
          <a:xfrm>
            <a:off x="1609344" y="2704795"/>
            <a:ext cx="348203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Upload one difficult chapter PDF and share the audio.</a:t>
            </a:r>
            <a:endParaRPr lang="en-US" sz="1000" dirty="0"/>
          </a:p>
        </p:txBody>
      </p:sp>
      <p:sp>
        <p:nvSpPr>
          <p:cNvPr id="23" name="Text 17"/>
          <p:cNvSpPr txBox="1"/>
          <p:nvPr/>
        </p:nvSpPr>
        <p:spPr>
          <a:xfrm>
            <a:off x="1609344" y="3343046"/>
            <a:ext cx="21534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a Deck with Genspark</a:t>
            </a:r>
            <a:endParaRPr lang="en-US" sz="1200" dirty="0"/>
          </a:p>
        </p:txBody>
      </p:sp>
      <p:sp>
        <p:nvSpPr>
          <p:cNvPr id="24" name="Text 18"/>
          <p:cNvSpPr txBox="1"/>
          <p:nvPr/>
        </p:nvSpPr>
        <p:spPr>
          <a:xfrm>
            <a:off x="1609344" y="3562502"/>
            <a:ext cx="34436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Turn your syllabus into a visual slide deck in minutes.</a:t>
            </a:r>
            <a:endParaRPr lang="en-US" sz="1000" dirty="0"/>
          </a:p>
        </p:txBody>
      </p:sp>
      <p:sp>
        <p:nvSpPr>
          <p:cNvPr id="25" name="Text 19"/>
          <p:cNvSpPr txBox="1"/>
          <p:nvPr/>
        </p:nvSpPr>
        <p:spPr>
          <a:xfrm>
            <a:off x="1609344" y="4200754"/>
            <a:ext cx="24862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 a Gemini Lesson Code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1609344" y="4419295"/>
            <a:ext cx="349117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one reusable prompt for your weekly planning.</a:t>
            </a:r>
            <a:endParaRPr lang="en-US" sz="10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84602" y="5976518"/>
            <a:ext cx="237744" cy="190195"/>
          </a:xfrm>
          <a:prstGeom prst="rect">
            <a:avLst/>
          </a:prstGeom>
        </p:spPr>
      </p:pic>
      <p:sp>
        <p:nvSpPr>
          <p:cNvPr id="28" name="Text 21"/>
          <p:cNvSpPr txBox="1"/>
          <p:nvPr/>
        </p:nvSpPr>
        <p:spPr>
          <a:xfrm>
            <a:off x="3299155" y="5962802"/>
            <a:ext cx="1353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Q&amp;A Session</a:t>
            </a:r>
            <a:endParaRPr lang="en-US" sz="1500" dirty="0"/>
          </a:p>
        </p:txBody>
      </p:sp>
      <p:sp>
        <p:nvSpPr>
          <p:cNvPr id="29" name="Text 22"/>
          <p:cNvSpPr txBox="1"/>
          <p:nvPr/>
        </p:nvSpPr>
        <p:spPr>
          <a:xfrm>
            <a:off x="2593238" y="6258154"/>
            <a:ext cx="240578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questions do you have for me?</a:t>
            </a:r>
            <a:endParaRPr lang="en-US" sz="1000" dirty="0"/>
          </a:p>
        </p:txBody>
      </p:sp>
      <p:sp>
        <p:nvSpPr>
          <p:cNvPr id="30" name="Text 23"/>
          <p:cNvSpPr txBox="1"/>
          <p:nvPr/>
        </p:nvSpPr>
        <p:spPr>
          <a:xfrm>
            <a:off x="8345729" y="6060643"/>
            <a:ext cx="242498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Presenter: Bradly Duren, CSFA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7981798" y="1807769"/>
            <a:ext cx="3047695" cy="3981298"/>
          </a:xfrm>
          <a:prstGeom prst="roundRect">
            <a:avLst>
              <a:gd name="adj" fmla="val 15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241300" dist="1905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Text 25"/>
          <p:cNvSpPr txBox="1"/>
          <p:nvPr/>
        </p:nvSpPr>
        <p:spPr>
          <a:xfrm>
            <a:off x="8622792" y="2017166"/>
            <a:ext cx="187177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SCAN FOR RESOURCES</a:t>
            </a:r>
            <a:endParaRPr lang="en-US" sz="1000" dirty="0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53298" y="2274113"/>
            <a:ext cx="1904695" cy="1904695"/>
          </a:xfrm>
          <a:prstGeom prst="rect">
            <a:avLst/>
          </a:prstGeom>
        </p:spPr>
      </p:pic>
      <p:sp>
        <p:nvSpPr>
          <p:cNvPr id="34" name="Shape 26"/>
          <p:cNvSpPr/>
          <p:nvPr/>
        </p:nvSpPr>
        <p:spPr>
          <a:xfrm>
            <a:off x="8440826" y="4279392"/>
            <a:ext cx="2133295" cy="314554"/>
          </a:xfrm>
          <a:prstGeom prst="roundRect">
            <a:avLst>
              <a:gd name="adj" fmla="val 290697"/>
            </a:avLst>
          </a:prstGeom>
          <a:solidFill>
            <a:srgbClr val="FF0000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rcRect l="-837" r="-837"/>
          <a:stretch/>
        </p:blipFill>
        <p:spPr>
          <a:xfrm>
            <a:off x="8593531" y="4369918"/>
            <a:ext cx="152705" cy="133502"/>
          </a:xfrm>
          <a:prstGeom prst="rect">
            <a:avLst/>
          </a:prstGeom>
        </p:spPr>
      </p:pic>
      <p:sp>
        <p:nvSpPr>
          <p:cNvPr id="36" name="Text 27"/>
          <p:cNvSpPr txBox="1"/>
          <p:nvPr/>
        </p:nvSpPr>
        <p:spPr>
          <a:xfrm>
            <a:off x="8822131" y="4336085"/>
            <a:ext cx="17007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@surgicaltechnologystc</a:t>
            </a:r>
            <a:endParaRPr lang="en-US" sz="1000" dirty="0"/>
          </a:p>
        </p:txBody>
      </p:sp>
      <p:sp>
        <p:nvSpPr>
          <p:cNvPr id="37" name="Text 28"/>
          <p:cNvSpPr txBox="1"/>
          <p:nvPr/>
        </p:nvSpPr>
        <p:spPr>
          <a:xfrm>
            <a:off x="8832190" y="4821631"/>
            <a:ext cx="14383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RESOURCES INCLUDED:</a:t>
            </a:r>
            <a:endParaRPr lang="en-US" sz="900" dirty="0"/>
          </a:p>
        </p:txBody>
      </p:sp>
      <p:sp>
        <p:nvSpPr>
          <p:cNvPr id="38" name="Shape 29"/>
          <p:cNvSpPr/>
          <p:nvPr/>
        </p:nvSpPr>
        <p:spPr>
          <a:xfrm>
            <a:off x="8588959" y="5050231"/>
            <a:ext cx="886054" cy="228600"/>
          </a:xfrm>
          <a:prstGeom prst="roundRect">
            <a:avLst>
              <a:gd name="adj" fmla="val 66667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0"/>
          <p:cNvSpPr txBox="1"/>
          <p:nvPr/>
        </p:nvSpPr>
        <p:spPr>
          <a:xfrm>
            <a:off x="8664854" y="5088636"/>
            <a:ext cx="81930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 Markings</a:t>
            </a:r>
            <a:endParaRPr lang="en-US" sz="900" dirty="0"/>
          </a:p>
        </p:txBody>
      </p:sp>
      <p:sp>
        <p:nvSpPr>
          <p:cNvPr id="40" name="Shape 31"/>
          <p:cNvSpPr/>
          <p:nvPr/>
        </p:nvSpPr>
        <p:spPr>
          <a:xfrm>
            <a:off x="9549079" y="5050231"/>
            <a:ext cx="875995" cy="228600"/>
          </a:xfrm>
          <a:prstGeom prst="roundRect">
            <a:avLst>
              <a:gd name="adj" fmla="val 66667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2"/>
          <p:cNvSpPr txBox="1"/>
          <p:nvPr/>
        </p:nvSpPr>
        <p:spPr>
          <a:xfrm>
            <a:off x="9624974" y="5088636"/>
            <a:ext cx="8101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Demos</a:t>
            </a:r>
            <a:endParaRPr lang="en-US" sz="900" dirty="0"/>
          </a:p>
        </p:txBody>
      </p:sp>
      <p:sp>
        <p:nvSpPr>
          <p:cNvPr id="42" name="Shape 33"/>
          <p:cNvSpPr/>
          <p:nvPr/>
        </p:nvSpPr>
        <p:spPr>
          <a:xfrm>
            <a:off x="8958377" y="5355641"/>
            <a:ext cx="1095451" cy="228600"/>
          </a:xfrm>
          <a:prstGeom prst="roundRect">
            <a:avLst>
              <a:gd name="adj" fmla="val 66667"/>
            </a:avLst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34"/>
          <p:cNvSpPr txBox="1"/>
          <p:nvPr/>
        </p:nvSpPr>
        <p:spPr>
          <a:xfrm>
            <a:off x="9035186" y="5393131"/>
            <a:ext cx="10287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Prompt Examples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71500" y="1086307"/>
            <a:ext cx="11048695" cy="19202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71500" y="6191402"/>
            <a:ext cx="11048695" cy="819302"/>
          </a:xfrm>
          <a:prstGeom prst="roundRect">
            <a:avLst>
              <a:gd name="adj" fmla="val 15573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66851" y="6409944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842" b="-842"/>
          <a:stretch/>
        </p:blipFill>
        <p:spPr>
          <a:xfrm>
            <a:off x="961949" y="6515100"/>
            <a:ext cx="190195" cy="171907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485693" y="6409944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90849" y="6515100"/>
            <a:ext cx="171907" cy="171907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8852306" y="6424574"/>
            <a:ext cx="2476195" cy="352044"/>
          </a:xfrm>
          <a:prstGeom prst="roundRect">
            <a:avLst>
              <a:gd name="adj" fmla="val 259740"/>
            </a:avLst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05011" y="6534302"/>
            <a:ext cx="133502" cy="133502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9214409" y="6500470"/>
            <a:ext cx="20628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Result: High-Impact Efficiency</a:t>
            </a:r>
            <a:endParaRPr lang="en-US" sz="1000" dirty="0"/>
          </a:p>
        </p:txBody>
      </p:sp>
      <p:sp>
        <p:nvSpPr>
          <p:cNvPr id="12" name="Text 7"/>
          <p:cNvSpPr txBox="1"/>
          <p:nvPr/>
        </p:nvSpPr>
        <p:spPr>
          <a:xfrm>
            <a:off x="571500" y="390449"/>
            <a:ext cx="13862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SESSION AGENDA</a:t>
            </a:r>
            <a:endParaRPr lang="en-US" sz="1000" dirty="0"/>
          </a:p>
        </p:txBody>
      </p:sp>
      <p:sp>
        <p:nvSpPr>
          <p:cNvPr id="13" name="Text 8"/>
          <p:cNvSpPr txBox="1"/>
          <p:nvPr/>
        </p:nvSpPr>
        <p:spPr>
          <a:xfrm>
            <a:off x="571500" y="590702"/>
            <a:ext cx="6391656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Roadmap: The Fantastic Four + Flow</a:t>
            </a:r>
            <a:endParaRPr lang="en-US" sz="2700" dirty="0"/>
          </a:p>
        </p:txBody>
      </p:sp>
      <p:sp>
        <p:nvSpPr>
          <p:cNvPr id="14" name="Text 9"/>
          <p:cNvSpPr txBox="1"/>
          <p:nvPr/>
        </p:nvSpPr>
        <p:spPr>
          <a:xfrm>
            <a:off x="9379001" y="780898"/>
            <a:ext cx="23628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Goal: Reclaim 10+ Hours/Week</a:t>
            </a:r>
            <a:endParaRPr lang="en-US" sz="1200" dirty="0"/>
          </a:p>
        </p:txBody>
      </p:sp>
      <p:sp>
        <p:nvSpPr>
          <p:cNvPr id="15" name="Text 10"/>
          <p:cNvSpPr txBox="1"/>
          <p:nvPr/>
        </p:nvSpPr>
        <p:spPr>
          <a:xfrm>
            <a:off x="1362456" y="6409944"/>
            <a:ext cx="9052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Lab</a:t>
            </a:r>
            <a:endParaRPr lang="en-US" sz="1200" dirty="0"/>
          </a:p>
        </p:txBody>
      </p:sp>
      <p:sp>
        <p:nvSpPr>
          <p:cNvPr id="16" name="Text 11"/>
          <p:cNvSpPr txBox="1"/>
          <p:nvPr/>
        </p:nvSpPr>
        <p:spPr>
          <a:xfrm>
            <a:off x="1362456" y="6629400"/>
            <a:ext cx="18434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Program Markings</a:t>
            </a:r>
            <a:endParaRPr lang="en-US" sz="1000" dirty="0"/>
          </a:p>
        </p:txBody>
      </p:sp>
      <p:sp>
        <p:nvSpPr>
          <p:cNvPr id="17" name="Text 12"/>
          <p:cNvSpPr txBox="1"/>
          <p:nvPr/>
        </p:nvSpPr>
        <p:spPr>
          <a:xfrm>
            <a:off x="3981298" y="6409944"/>
            <a:ext cx="16194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Canvas Masterclass</a:t>
            </a:r>
            <a:endParaRPr lang="en-US" sz="1200" dirty="0"/>
          </a:p>
        </p:txBody>
      </p:sp>
      <p:sp>
        <p:nvSpPr>
          <p:cNvPr id="18" name="Text 13"/>
          <p:cNvSpPr txBox="1"/>
          <p:nvPr/>
        </p:nvSpPr>
        <p:spPr>
          <a:xfrm>
            <a:off x="3981298" y="6629400"/>
            <a:ext cx="15005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 Banks &amp; Modules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571500" y="1390802"/>
            <a:ext cx="5410505" cy="2162556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571500" y="1390802"/>
            <a:ext cx="57607" cy="214335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809244" y="1628546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E6FF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947318" y="1752905"/>
            <a:ext cx="200254" cy="228600"/>
          </a:xfrm>
          <a:prstGeom prst="rect">
            <a:avLst/>
          </a:prstGeom>
        </p:spPr>
      </p:pic>
      <p:sp>
        <p:nvSpPr>
          <p:cNvPr id="23" name="Text 17"/>
          <p:cNvSpPr txBox="1"/>
          <p:nvPr/>
        </p:nvSpPr>
        <p:spPr>
          <a:xfrm>
            <a:off x="5233111" y="1571854"/>
            <a:ext cx="857707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1D5DB">
                    <a:alpha val="2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3600" dirty="0"/>
          </a:p>
        </p:txBody>
      </p:sp>
      <p:sp>
        <p:nvSpPr>
          <p:cNvPr id="24" name="Text 18"/>
          <p:cNvSpPr txBox="1"/>
          <p:nvPr/>
        </p:nvSpPr>
        <p:spPr>
          <a:xfrm>
            <a:off x="809244" y="2210105"/>
            <a:ext cx="1057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Genspark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809244" y="2562149"/>
            <a:ext cx="140543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INSTANT VISUALS</a:t>
            </a:r>
            <a:endParaRPr lang="en-US" sz="1000" dirty="0"/>
          </a:p>
        </p:txBody>
      </p:sp>
      <p:sp>
        <p:nvSpPr>
          <p:cNvPr id="26" name="Text 20"/>
          <p:cNvSpPr txBox="1"/>
          <p:nvPr/>
        </p:nvSpPr>
        <p:spPr>
          <a:xfrm>
            <a:off x="809244" y="2876702"/>
            <a:ext cx="442021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 a syllabus topic into a structured slide deck in 60 seconds. Syllabus ➜ Slides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6215177" y="1390802"/>
            <a:ext cx="5410505" cy="2162556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6215177" y="1390802"/>
            <a:ext cx="57607" cy="214335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6452921" y="1628546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E6FF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6590995" y="1752905"/>
            <a:ext cx="200254" cy="228600"/>
          </a:xfrm>
          <a:prstGeom prst="rect">
            <a:avLst/>
          </a:prstGeom>
        </p:spPr>
      </p:pic>
      <p:sp>
        <p:nvSpPr>
          <p:cNvPr id="31" name="Text 24"/>
          <p:cNvSpPr txBox="1"/>
          <p:nvPr/>
        </p:nvSpPr>
        <p:spPr>
          <a:xfrm>
            <a:off x="10786262" y="1571854"/>
            <a:ext cx="943661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1D5DB">
                    <a:alpha val="2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3600" dirty="0"/>
          </a:p>
        </p:txBody>
      </p:sp>
      <p:sp>
        <p:nvSpPr>
          <p:cNvPr id="32" name="Text 25"/>
          <p:cNvSpPr txBox="1"/>
          <p:nvPr/>
        </p:nvSpPr>
        <p:spPr>
          <a:xfrm>
            <a:off x="6452921" y="2210105"/>
            <a:ext cx="9811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</a:t>
            </a:r>
            <a:endParaRPr lang="en-US" sz="1500" dirty="0"/>
          </a:p>
        </p:txBody>
      </p:sp>
      <p:sp>
        <p:nvSpPr>
          <p:cNvPr id="33" name="Text 26"/>
          <p:cNvSpPr txBox="1"/>
          <p:nvPr/>
        </p:nvSpPr>
        <p:spPr>
          <a:xfrm>
            <a:off x="6452921" y="2562149"/>
            <a:ext cx="210037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EXECUTIVE ASSISTANT</a:t>
            </a:r>
            <a:endParaRPr lang="en-US" sz="1000" dirty="0"/>
          </a:p>
        </p:txBody>
      </p:sp>
      <p:sp>
        <p:nvSpPr>
          <p:cNvPr id="34" name="Text 27"/>
          <p:cNvSpPr txBox="1"/>
          <p:nvPr/>
        </p:nvSpPr>
        <p:spPr>
          <a:xfrm>
            <a:off x="6452921" y="2876702"/>
            <a:ext cx="466801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 detailed case plans, instrument lists, and "critical fail" points instantly. Content &amp; Planning</a:t>
            </a:r>
            <a:endParaRPr lang="en-US" sz="1200" dirty="0"/>
          </a:p>
        </p:txBody>
      </p:sp>
      <p:sp>
        <p:nvSpPr>
          <p:cNvPr id="35" name="Shape 28"/>
          <p:cNvSpPr/>
          <p:nvPr/>
        </p:nvSpPr>
        <p:spPr>
          <a:xfrm>
            <a:off x="571500" y="3791102"/>
            <a:ext cx="5410505" cy="2162556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29"/>
          <p:cNvSpPr/>
          <p:nvPr/>
        </p:nvSpPr>
        <p:spPr>
          <a:xfrm>
            <a:off x="571500" y="3791102"/>
            <a:ext cx="57607" cy="214335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0"/>
          <p:cNvSpPr/>
          <p:nvPr/>
        </p:nvSpPr>
        <p:spPr>
          <a:xfrm>
            <a:off x="809244" y="4028846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E6FF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33602" y="4153205"/>
            <a:ext cx="228600" cy="228600"/>
          </a:xfrm>
          <a:prstGeom prst="rect">
            <a:avLst/>
          </a:prstGeom>
        </p:spPr>
      </p:pic>
      <p:sp>
        <p:nvSpPr>
          <p:cNvPr id="39" name="Text 31"/>
          <p:cNvSpPr txBox="1"/>
          <p:nvPr/>
        </p:nvSpPr>
        <p:spPr>
          <a:xfrm>
            <a:off x="5135270" y="3972154"/>
            <a:ext cx="952805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1D5DB">
                    <a:alpha val="2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3600" dirty="0"/>
          </a:p>
        </p:txBody>
      </p:sp>
      <p:sp>
        <p:nvSpPr>
          <p:cNvPr id="40" name="Text 32"/>
          <p:cNvSpPr txBox="1"/>
          <p:nvPr/>
        </p:nvSpPr>
        <p:spPr>
          <a:xfrm>
            <a:off x="809244" y="4610405"/>
            <a:ext cx="1162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 Pro</a:t>
            </a:r>
            <a:endParaRPr lang="en-US" sz="1500" dirty="0"/>
          </a:p>
        </p:txBody>
      </p:sp>
      <p:sp>
        <p:nvSpPr>
          <p:cNvPr id="41" name="Text 33"/>
          <p:cNvSpPr txBox="1"/>
          <p:nvPr/>
        </p:nvSpPr>
        <p:spPr>
          <a:xfrm>
            <a:off x="809244" y="4962449"/>
            <a:ext cx="12719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ARCHITECT</a:t>
            </a:r>
            <a:endParaRPr lang="en-US" sz="1000" dirty="0"/>
          </a:p>
        </p:txBody>
      </p:sp>
      <p:sp>
        <p:nvSpPr>
          <p:cNvPr id="42" name="Text 34"/>
          <p:cNvSpPr txBox="1"/>
          <p:nvPr/>
        </p:nvSpPr>
        <p:spPr>
          <a:xfrm>
            <a:off x="809244" y="5277002"/>
            <a:ext cx="4924958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reusable lesson codes, weekly idea blocks (bell ringers/exit tickets), and lab setups. Curriculum Structure</a:t>
            </a:r>
            <a:endParaRPr lang="en-US" sz="1200" dirty="0"/>
          </a:p>
        </p:txBody>
      </p:sp>
      <p:sp>
        <p:nvSpPr>
          <p:cNvPr id="43" name="Shape 35"/>
          <p:cNvSpPr/>
          <p:nvPr/>
        </p:nvSpPr>
        <p:spPr>
          <a:xfrm>
            <a:off x="6215177" y="3791102"/>
            <a:ext cx="5410505" cy="2162556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" name="Shape 36"/>
          <p:cNvSpPr/>
          <p:nvPr/>
        </p:nvSpPr>
        <p:spPr>
          <a:xfrm>
            <a:off x="6215177" y="3791102"/>
            <a:ext cx="57607" cy="214335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37"/>
          <p:cNvSpPr/>
          <p:nvPr/>
        </p:nvSpPr>
        <p:spPr>
          <a:xfrm>
            <a:off x="6452921" y="4028846"/>
            <a:ext cx="476402" cy="476402"/>
          </a:xfrm>
          <a:prstGeom prst="roundRect">
            <a:avLst>
              <a:gd name="adj" fmla="val 38388"/>
            </a:avLst>
          </a:prstGeom>
          <a:solidFill>
            <a:srgbClr val="E6FF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77279" y="4153205"/>
            <a:ext cx="228600" cy="228600"/>
          </a:xfrm>
          <a:prstGeom prst="rect">
            <a:avLst/>
          </a:prstGeom>
        </p:spPr>
      </p:pic>
      <p:sp>
        <p:nvSpPr>
          <p:cNvPr id="47" name="Text 38"/>
          <p:cNvSpPr txBox="1"/>
          <p:nvPr/>
        </p:nvSpPr>
        <p:spPr>
          <a:xfrm>
            <a:off x="10765231" y="3972154"/>
            <a:ext cx="962863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1D5DB">
                    <a:alpha val="2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3600" dirty="0"/>
          </a:p>
        </p:txBody>
      </p:sp>
      <p:sp>
        <p:nvSpPr>
          <p:cNvPr id="48" name="Text 39"/>
          <p:cNvSpPr txBox="1"/>
          <p:nvPr/>
        </p:nvSpPr>
        <p:spPr>
          <a:xfrm>
            <a:off x="6452921" y="4610405"/>
            <a:ext cx="1343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NotebookLM</a:t>
            </a:r>
            <a:endParaRPr lang="en-US" sz="1500" dirty="0"/>
          </a:p>
        </p:txBody>
      </p:sp>
      <p:sp>
        <p:nvSpPr>
          <p:cNvPr id="49" name="Text 40"/>
          <p:cNvSpPr txBox="1"/>
          <p:nvPr/>
        </p:nvSpPr>
        <p:spPr>
          <a:xfrm>
            <a:off x="6452921" y="4962449"/>
            <a:ext cx="186263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AUDIO REVOLUTION</a:t>
            </a:r>
            <a:endParaRPr lang="en-US" sz="1000" dirty="0"/>
          </a:p>
        </p:txBody>
      </p:sp>
      <p:sp>
        <p:nvSpPr>
          <p:cNvPr id="50" name="Text 41"/>
          <p:cNvSpPr txBox="1"/>
          <p:nvPr/>
        </p:nvSpPr>
        <p:spPr>
          <a:xfrm>
            <a:off x="6452921" y="5277002"/>
            <a:ext cx="4343400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Turn lecture notes and PDFs into "Deep Dive" podcasts for commuting students. Passive Study Tools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287000" y="0"/>
            <a:ext cx="1904695" cy="1143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782105"/>
            <a:ext cx="12191695" cy="758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61695" y="476402"/>
            <a:ext cx="75895" cy="92354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61695" y="1684325"/>
            <a:ext cx="4695444" cy="3543300"/>
          </a:xfrm>
          <a:prstGeom prst="roundRect">
            <a:avLst>
              <a:gd name="adj" fmla="val 11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77033" y="2048256"/>
            <a:ext cx="666598" cy="276149"/>
          </a:xfrm>
          <a:prstGeom prst="roundRect">
            <a:avLst>
              <a:gd name="adj" fmla="val 331126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2726741" y="2476195"/>
            <a:ext cx="761695" cy="761695"/>
          </a:xfrm>
          <a:prstGeom prst="ellipse">
            <a:avLst/>
          </a:prstGeom>
          <a:noFill/>
          <a:ln w="254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6936" y="2667305"/>
            <a:ext cx="381305" cy="381305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 l="-1200" r="-1200"/>
          <a:stretch/>
        </p:blipFill>
        <p:spPr>
          <a:xfrm>
            <a:off x="5986577" y="3281782"/>
            <a:ext cx="219456" cy="34290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6739128" y="1684325"/>
            <a:ext cx="4695444" cy="3543300"/>
          </a:xfrm>
          <a:prstGeom prst="roundRect">
            <a:avLst>
              <a:gd name="adj" fmla="val 111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8740750" y="2190902"/>
            <a:ext cx="694944" cy="276149"/>
          </a:xfrm>
          <a:prstGeom prst="roundRect">
            <a:avLst>
              <a:gd name="adj" fmla="val 331126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703259" y="2619756"/>
            <a:ext cx="761695" cy="761695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 t="-13" b="-13"/>
          <a:stretch/>
        </p:blipFill>
        <p:spPr>
          <a:xfrm>
            <a:off x="8870594" y="2809951"/>
            <a:ext cx="428854" cy="381305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761695" y="5507431"/>
            <a:ext cx="10668305" cy="972007"/>
          </a:xfrm>
          <a:prstGeom prst="roundRect">
            <a:avLst>
              <a:gd name="adj" fmla="val 11067"/>
            </a:avLst>
          </a:prstGeom>
          <a:solidFill>
            <a:srgbClr val="111827"/>
          </a:solidFill>
          <a:ln/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t="-530" b="-530"/>
          <a:stretch/>
        </p:blipFill>
        <p:spPr>
          <a:xfrm>
            <a:off x="1356055" y="5849417"/>
            <a:ext cx="247802" cy="286207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1067105" y="466344"/>
            <a:ext cx="2677363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3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Quick Poll</a:t>
            </a:r>
            <a:endParaRPr lang="en-US" sz="3300" dirty="0"/>
          </a:p>
        </p:txBody>
      </p:sp>
      <p:sp>
        <p:nvSpPr>
          <p:cNvPr id="18" name="Text 12"/>
          <p:cNvSpPr txBox="1"/>
          <p:nvPr/>
        </p:nvSpPr>
        <p:spPr>
          <a:xfrm>
            <a:off x="1067105" y="1083564"/>
            <a:ext cx="559155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 we begin, let's check the pulse of the room.</a:t>
            </a:r>
            <a:endParaRPr lang="en-US" sz="1800" dirty="0"/>
          </a:p>
        </p:txBody>
      </p:sp>
      <p:sp>
        <p:nvSpPr>
          <p:cNvPr id="19" name="Text 13"/>
          <p:cNvSpPr txBox="1"/>
          <p:nvPr/>
        </p:nvSpPr>
        <p:spPr>
          <a:xfrm>
            <a:off x="2891333" y="2104949"/>
            <a:ext cx="53858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 1</a:t>
            </a:r>
            <a:endParaRPr lang="en-US" sz="1000" dirty="0"/>
          </a:p>
        </p:txBody>
      </p:sp>
      <p:sp>
        <p:nvSpPr>
          <p:cNvPr id="20" name="Text 14"/>
          <p:cNvSpPr txBox="1"/>
          <p:nvPr/>
        </p:nvSpPr>
        <p:spPr>
          <a:xfrm>
            <a:off x="1891894" y="3467405"/>
            <a:ext cx="266730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Raise Your Hand</a:t>
            </a:r>
            <a:endParaRPr lang="en-US" sz="2400" dirty="0"/>
          </a:p>
        </p:txBody>
      </p:sp>
      <p:sp>
        <p:nvSpPr>
          <p:cNvPr id="21" name="Text 15"/>
          <p:cNvSpPr txBox="1"/>
          <p:nvPr/>
        </p:nvSpPr>
        <p:spPr>
          <a:xfrm>
            <a:off x="1320394" y="4028846"/>
            <a:ext cx="372435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you spent more than 5 hours this past weekend grading, building slides, or organizing lab setups.</a:t>
            </a:r>
            <a:endParaRPr lang="en-US" sz="1500" dirty="0"/>
          </a:p>
        </p:txBody>
      </p:sp>
      <p:sp>
        <p:nvSpPr>
          <p:cNvPr id="22" name="Text 16"/>
          <p:cNvSpPr txBox="1"/>
          <p:nvPr/>
        </p:nvSpPr>
        <p:spPr>
          <a:xfrm>
            <a:off x="8855050" y="2247595"/>
            <a:ext cx="56692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 2</a:t>
            </a:r>
            <a:endParaRPr lang="en-US" sz="1000" dirty="0"/>
          </a:p>
        </p:txBody>
      </p:sp>
      <p:sp>
        <p:nvSpPr>
          <p:cNvPr id="23" name="Text 17"/>
          <p:cNvSpPr txBox="1"/>
          <p:nvPr/>
        </p:nvSpPr>
        <p:spPr>
          <a:xfrm>
            <a:off x="8322869" y="3610051"/>
            <a:ext cx="1752905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It Up</a:t>
            </a:r>
            <a:endParaRPr lang="en-US" sz="2400" dirty="0"/>
          </a:p>
        </p:txBody>
      </p:sp>
      <p:sp>
        <p:nvSpPr>
          <p:cNvPr id="24" name="Text 18"/>
          <p:cNvSpPr txBox="1"/>
          <p:nvPr/>
        </p:nvSpPr>
        <p:spPr>
          <a:xfrm>
            <a:off x="7392924" y="4172407"/>
            <a:ext cx="3534156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ONLY if you feel like you are honestly "ahead" of your curriculum right now.</a:t>
            </a:r>
            <a:endParaRPr lang="en-US" sz="1500" dirty="0"/>
          </a:p>
        </p:txBody>
      </p:sp>
      <p:sp>
        <p:nvSpPr>
          <p:cNvPr id="25" name="Text 19"/>
          <p:cNvSpPr txBox="1"/>
          <p:nvPr/>
        </p:nvSpPr>
        <p:spPr>
          <a:xfrm>
            <a:off x="1832458" y="5716829"/>
            <a:ext cx="14383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TODAY'S GOAL</a:t>
            </a:r>
            <a:endParaRPr lang="en-US" sz="1200" dirty="0"/>
          </a:p>
        </p:txBody>
      </p:sp>
      <p:sp>
        <p:nvSpPr>
          <p:cNvPr id="26" name="Text 20"/>
          <p:cNvSpPr txBox="1"/>
          <p:nvPr/>
        </p:nvSpPr>
        <p:spPr>
          <a:xfrm>
            <a:off x="1832458" y="5973775"/>
            <a:ext cx="919703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aren't here to replace you. We're here to give you your weekends back.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04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761695" y="2790749"/>
            <a:ext cx="5048402" cy="121889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61695" y="2790749"/>
            <a:ext cx="57607" cy="1218895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61695" y="4200754"/>
            <a:ext cx="5048402" cy="121889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61695" y="4200754"/>
            <a:ext cx="57607" cy="1218895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1695" y="5609844"/>
            <a:ext cx="5048402" cy="121889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61695" y="5609844"/>
            <a:ext cx="57607" cy="1218895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761695" y="590702"/>
            <a:ext cx="154807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 REALITY</a:t>
            </a:r>
            <a:endParaRPr lang="en-US" sz="1000" dirty="0"/>
          </a:p>
        </p:txBody>
      </p:sp>
      <p:sp>
        <p:nvSpPr>
          <p:cNvPr id="11" name="Text 9"/>
          <p:cNvSpPr txBox="1"/>
          <p:nvPr/>
        </p:nvSpPr>
        <p:spPr>
          <a:xfrm>
            <a:off x="761695" y="923544"/>
            <a:ext cx="4849063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Education Time Drain</a:t>
            </a:r>
            <a:endParaRPr lang="en-US" sz="3600" dirty="0"/>
          </a:p>
        </p:txBody>
      </p:sp>
      <p:sp>
        <p:nvSpPr>
          <p:cNvPr id="12" name="Text 10"/>
          <p:cNvSpPr txBox="1"/>
          <p:nvPr/>
        </p:nvSpPr>
        <p:spPr>
          <a:xfrm>
            <a:off x="761695" y="2238451"/>
            <a:ext cx="3952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Where are your weekends actually going?</a:t>
            </a:r>
            <a:endParaRPr lang="en-US" sz="15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rcRect l="-133" r="-133"/>
          <a:stretch/>
        </p:blipFill>
        <p:spPr>
          <a:xfrm>
            <a:off x="1057046" y="3105302"/>
            <a:ext cx="171907" cy="228600"/>
          </a:xfrm>
          <a:prstGeom prst="rect">
            <a:avLst/>
          </a:prstGeom>
        </p:spPr>
      </p:pic>
      <p:sp>
        <p:nvSpPr>
          <p:cNvPr id="14" name="Text 11"/>
          <p:cNvSpPr txBox="1"/>
          <p:nvPr/>
        </p:nvSpPr>
        <p:spPr>
          <a:xfrm>
            <a:off x="1428293" y="3038551"/>
            <a:ext cx="17337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Content Creation</a:t>
            </a:r>
            <a:endParaRPr lang="en-US" sz="1500" dirty="0"/>
          </a:p>
        </p:txBody>
      </p:sp>
      <p:sp>
        <p:nvSpPr>
          <p:cNvPr id="15" name="Text 12"/>
          <p:cNvSpPr txBox="1"/>
          <p:nvPr/>
        </p:nvSpPr>
        <p:spPr>
          <a:xfrm>
            <a:off x="1428293" y="3343046"/>
            <a:ext cx="4239158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Hours spent formatting slides, finding images, and typing syllabus topics from scratch.</a:t>
            </a:r>
            <a:endParaRPr lang="en-US" sz="12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1047902" y="4515307"/>
            <a:ext cx="256946" cy="228600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1495044" y="4448556"/>
            <a:ext cx="22576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Manual Administration</a:t>
            </a:r>
            <a:endParaRPr lang="en-US" sz="1500" dirty="0"/>
          </a:p>
        </p:txBody>
      </p:sp>
      <p:sp>
        <p:nvSpPr>
          <p:cNvPr id="18" name="Text 14"/>
          <p:cNvSpPr txBox="1"/>
          <p:nvPr/>
        </p:nvSpPr>
        <p:spPr>
          <a:xfrm>
            <a:off x="1495044" y="4753051"/>
            <a:ext cx="34866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Tedious data entry for test banks, grading, and organizing LMS modules.</a:t>
            </a:r>
            <a:endParaRPr lang="en-US" sz="12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7902" y="5924398"/>
            <a:ext cx="228600" cy="2286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1466698" y="5857646"/>
            <a:ext cx="21433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Repetitive Instruction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1466698" y="6163056"/>
            <a:ext cx="3982212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Re-explaining the same complex lab setups (like Total Joints) individually to 20 students.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6381598" y="571500"/>
            <a:ext cx="5048402" cy="6448349"/>
          </a:xfrm>
          <a:prstGeom prst="roundRect">
            <a:avLst>
              <a:gd name="adj" fmla="val 547"/>
            </a:avLst>
          </a:prstGeom>
          <a:solidFill>
            <a:srgbClr val="E2E8F0"/>
          </a:solidFill>
          <a:ln/>
          <a:effectLst>
            <a:outerShdw blurRad="241300" dist="1905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l="23903" r="23903"/>
          <a:stretch/>
        </p:blipFill>
        <p:spPr>
          <a:xfrm>
            <a:off x="6381598" y="571500"/>
            <a:ext cx="5048402" cy="6448349"/>
          </a:xfrm>
          <a:prstGeom prst="rect">
            <a:avLst/>
          </a:prstGeom>
        </p:spPr>
      </p:pic>
      <p:sp>
        <p:nvSpPr>
          <p:cNvPr id="24" name="Shape 18"/>
          <p:cNvSpPr/>
          <p:nvPr/>
        </p:nvSpPr>
        <p:spPr>
          <a:xfrm>
            <a:off x="6762902" y="4965192"/>
            <a:ext cx="4286707" cy="1676095"/>
          </a:xfrm>
          <a:prstGeom prst="roundRect">
            <a:avLst>
              <a:gd name="adj" fmla="val 3720"/>
            </a:avLst>
          </a:prstGeom>
          <a:solidFill>
            <a:srgbClr val="0D9488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19"/>
          <p:cNvSpPr txBox="1"/>
          <p:nvPr/>
        </p:nvSpPr>
        <p:spPr>
          <a:xfrm>
            <a:off x="6991502" y="5202936"/>
            <a:ext cx="29818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Cost of "Busy Work"</a:t>
            </a:r>
            <a:endParaRPr lang="en-US" sz="1800" dirty="0"/>
          </a:p>
        </p:txBody>
      </p:sp>
      <p:sp>
        <p:nvSpPr>
          <p:cNvPr id="26" name="Text 20"/>
          <p:cNvSpPr txBox="1"/>
          <p:nvPr/>
        </p:nvSpPr>
        <p:spPr>
          <a:xfrm>
            <a:off x="6991502" y="5612587"/>
            <a:ext cx="3891686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hour spent on admin is an hour lost in the lab. Our goal is to shift the balance back to high-touch teaching.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573207" y="190195"/>
            <a:ext cx="1429207" cy="1429207"/>
          </a:xfrm>
          <a:prstGeom prst="ellipse">
            <a:avLst/>
          </a:prstGeom>
          <a:solidFill>
            <a:srgbClr val="CCFBF1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6782105"/>
            <a:ext cx="12191695" cy="7589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584655" y="490118"/>
            <a:ext cx="10039198" cy="9144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685800" y="418795"/>
            <a:ext cx="76261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GENSPARK</a:t>
            </a:r>
            <a:endParaRPr lang="en-US" sz="900" dirty="0"/>
          </a:p>
        </p:txBody>
      </p:sp>
      <p:sp>
        <p:nvSpPr>
          <p:cNvPr id="7" name="Text 5"/>
          <p:cNvSpPr txBox="1"/>
          <p:nvPr/>
        </p:nvSpPr>
        <p:spPr>
          <a:xfrm>
            <a:off x="571500" y="685800"/>
            <a:ext cx="8906256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From Syllabus to Slides in 60 Seconds</a:t>
            </a:r>
            <a:endParaRPr lang="en-US" sz="3600" dirty="0"/>
          </a:p>
        </p:txBody>
      </p:sp>
      <p:sp>
        <p:nvSpPr>
          <p:cNvPr id="8" name="Text 6"/>
          <p:cNvSpPr txBox="1"/>
          <p:nvPr/>
        </p:nvSpPr>
        <p:spPr>
          <a:xfrm>
            <a:off x="571500" y="1352398"/>
            <a:ext cx="53346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 raw topics into structured visual decks instantly.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7670902" y="1981505"/>
            <a:ext cx="3952951" cy="4572000"/>
          </a:xfrm>
          <a:prstGeom prst="roundRect">
            <a:avLst>
              <a:gd name="adj" fmla="val 89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1016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966253" y="2734056"/>
            <a:ext cx="3362249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66253" y="3010205"/>
            <a:ext cx="190195" cy="190195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7966253" y="3924605"/>
            <a:ext cx="219456" cy="190195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7966253" y="4839005"/>
            <a:ext cx="219456" cy="190195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7966253" y="5715000"/>
            <a:ext cx="3362249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66253" y="2305202"/>
            <a:ext cx="228600" cy="2286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8270748" y="2286000"/>
            <a:ext cx="23436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Efficiency Gain</a:t>
            </a:r>
            <a:endParaRPr lang="en-US" sz="1800" dirty="0"/>
          </a:p>
        </p:txBody>
      </p:sp>
      <p:sp>
        <p:nvSpPr>
          <p:cNvPr id="17" name="Text 11"/>
          <p:cNvSpPr txBox="1"/>
          <p:nvPr/>
        </p:nvSpPr>
        <p:spPr>
          <a:xfrm>
            <a:off x="8309153" y="3000146"/>
            <a:ext cx="17483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Minutes, Not Hours</a:t>
            </a:r>
            <a:endParaRPr lang="en-US" sz="1300" dirty="0"/>
          </a:p>
        </p:txBody>
      </p:sp>
      <p:sp>
        <p:nvSpPr>
          <p:cNvPr id="18" name="Text 12"/>
          <p:cNvSpPr txBox="1"/>
          <p:nvPr/>
        </p:nvSpPr>
        <p:spPr>
          <a:xfrm>
            <a:off x="8309153" y="3286354"/>
            <a:ext cx="274868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Shrink a 2-hour PowerPoint build into a 5-minute review task.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8337499" y="3914546"/>
            <a:ext cx="200527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 Structure</a:t>
            </a:r>
            <a:endParaRPr lang="en-US" sz="1300" dirty="0"/>
          </a:p>
        </p:txBody>
      </p:sp>
      <p:sp>
        <p:nvSpPr>
          <p:cNvPr id="20" name="Text 14"/>
          <p:cNvSpPr txBox="1"/>
          <p:nvPr/>
        </p:nvSpPr>
        <p:spPr>
          <a:xfrm>
            <a:off x="8337499" y="4200754"/>
            <a:ext cx="271942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Get clean layouts and logical flow without fighting with text boxes.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8337499" y="4828946"/>
            <a:ext cx="17483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Visual Consistency</a:t>
            </a:r>
            <a:endParaRPr lang="en-US" sz="1300" dirty="0"/>
          </a:p>
        </p:txBody>
      </p:sp>
      <p:sp>
        <p:nvSpPr>
          <p:cNvPr id="22" name="Text 16"/>
          <p:cNvSpPr txBox="1"/>
          <p:nvPr/>
        </p:nvSpPr>
        <p:spPr>
          <a:xfrm>
            <a:off x="8337499" y="5115154"/>
            <a:ext cx="308152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Maintain a cohesive look across all your lecture materials.</a:t>
            </a:r>
            <a:endParaRPr lang="en-US" sz="1000" dirty="0"/>
          </a:p>
        </p:txBody>
      </p:sp>
      <p:sp>
        <p:nvSpPr>
          <p:cNvPr id="23" name="Text 17"/>
          <p:cNvSpPr txBox="1"/>
          <p:nvPr/>
        </p:nvSpPr>
        <p:spPr>
          <a:xfrm>
            <a:off x="7986370" y="5886907"/>
            <a:ext cx="342442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"It’s not about replacing you; it’s about starting at the finish line."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571500" y="2210105"/>
            <a:ext cx="6724498" cy="990295"/>
          </a:xfrm>
          <a:prstGeom prst="roundRect">
            <a:avLst>
              <a:gd name="adj" fmla="val 10654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571500" y="2210105"/>
            <a:ext cx="57607" cy="9902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857707" y="2476195"/>
            <a:ext cx="457200" cy="457200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1"/>
          <p:cNvSpPr txBox="1"/>
          <p:nvPr/>
        </p:nvSpPr>
        <p:spPr>
          <a:xfrm>
            <a:off x="1043330" y="2562149"/>
            <a:ext cx="2286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500" dirty="0"/>
          </a:p>
        </p:txBody>
      </p:sp>
      <p:sp>
        <p:nvSpPr>
          <p:cNvPr id="28" name="Text 22"/>
          <p:cNvSpPr txBox="1"/>
          <p:nvPr/>
        </p:nvSpPr>
        <p:spPr>
          <a:xfrm>
            <a:off x="1505102" y="2457907"/>
            <a:ext cx="18105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Your Source</a:t>
            </a:r>
            <a:endParaRPr lang="en-US" sz="1500" dirty="0"/>
          </a:p>
        </p:txBody>
      </p:sp>
      <p:sp>
        <p:nvSpPr>
          <p:cNvPr id="29" name="Text 23"/>
          <p:cNvSpPr txBox="1"/>
          <p:nvPr/>
        </p:nvSpPr>
        <p:spPr>
          <a:xfrm>
            <a:off x="1505102" y="2762402"/>
            <a:ext cx="5343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Paste your syllabus unit or type a specific topic like "Aseptic Technique".</a:t>
            </a:r>
            <a:endParaRPr lang="en-US" sz="1200" dirty="0"/>
          </a:p>
        </p:txBody>
      </p:sp>
      <p:sp>
        <p:nvSpPr>
          <p:cNvPr id="30" name="Shape 24"/>
          <p:cNvSpPr/>
          <p:nvPr/>
        </p:nvSpPr>
        <p:spPr>
          <a:xfrm>
            <a:off x="1076249" y="2895905"/>
            <a:ext cx="19202" cy="228600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571500" y="3429000"/>
            <a:ext cx="6724498" cy="1218895"/>
          </a:xfrm>
          <a:prstGeom prst="roundRect">
            <a:avLst>
              <a:gd name="adj" fmla="val 7033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571500" y="3429000"/>
            <a:ext cx="57607" cy="12188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857707" y="3810305"/>
            <a:ext cx="457200" cy="457200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 txBox="1"/>
          <p:nvPr/>
        </p:nvSpPr>
        <p:spPr>
          <a:xfrm>
            <a:off x="1025042" y="3895344"/>
            <a:ext cx="2670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500" dirty="0"/>
          </a:p>
        </p:txBody>
      </p:sp>
      <p:sp>
        <p:nvSpPr>
          <p:cNvPr id="35" name="Text 29"/>
          <p:cNvSpPr txBox="1"/>
          <p:nvPr/>
        </p:nvSpPr>
        <p:spPr>
          <a:xfrm>
            <a:off x="1505102" y="3676802"/>
            <a:ext cx="14200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Generation</a:t>
            </a:r>
            <a:endParaRPr lang="en-US" sz="1500" dirty="0"/>
          </a:p>
        </p:txBody>
      </p:sp>
      <p:sp>
        <p:nvSpPr>
          <p:cNvPr id="36" name="Text 30"/>
          <p:cNvSpPr txBox="1"/>
          <p:nvPr/>
        </p:nvSpPr>
        <p:spPr>
          <a:xfrm>
            <a:off x="1505102" y="3981298"/>
            <a:ext cx="5649163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Genspark builds a structured deck with defined sections, headers, and bullet points automatically.</a:t>
            </a:r>
            <a:endParaRPr lang="en-US" sz="1200" dirty="0"/>
          </a:p>
        </p:txBody>
      </p:sp>
      <p:sp>
        <p:nvSpPr>
          <p:cNvPr id="37" name="Shape 31"/>
          <p:cNvSpPr/>
          <p:nvPr/>
        </p:nvSpPr>
        <p:spPr>
          <a:xfrm>
            <a:off x="1076249" y="4114800"/>
            <a:ext cx="19202" cy="228600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2"/>
          <p:cNvSpPr/>
          <p:nvPr/>
        </p:nvSpPr>
        <p:spPr>
          <a:xfrm>
            <a:off x="571500" y="4876495"/>
            <a:ext cx="6724498" cy="1218895"/>
          </a:xfrm>
          <a:prstGeom prst="roundRect">
            <a:avLst>
              <a:gd name="adj" fmla="val 7033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Shape 33"/>
          <p:cNvSpPr/>
          <p:nvPr/>
        </p:nvSpPr>
        <p:spPr>
          <a:xfrm>
            <a:off x="571500" y="4876495"/>
            <a:ext cx="57607" cy="12188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4"/>
          <p:cNvSpPr/>
          <p:nvPr/>
        </p:nvSpPr>
        <p:spPr>
          <a:xfrm>
            <a:off x="857707" y="5257800"/>
            <a:ext cx="457200" cy="457200"/>
          </a:xfrm>
          <a:prstGeom prst="ellipse">
            <a:avLst/>
          </a:prstGeom>
          <a:solidFill>
            <a:srgbClr val="F0FDFA"/>
          </a:solidFill>
          <a:ln w="254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5"/>
          <p:cNvSpPr txBox="1"/>
          <p:nvPr/>
        </p:nvSpPr>
        <p:spPr>
          <a:xfrm>
            <a:off x="1023214" y="5343754"/>
            <a:ext cx="2770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D948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500" dirty="0"/>
          </a:p>
        </p:txBody>
      </p:sp>
      <p:sp>
        <p:nvSpPr>
          <p:cNvPr id="42" name="Text 36"/>
          <p:cNvSpPr txBox="1"/>
          <p:nvPr/>
        </p:nvSpPr>
        <p:spPr>
          <a:xfrm>
            <a:off x="1505102" y="5124298"/>
            <a:ext cx="19623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Refine &amp; Customize</a:t>
            </a:r>
            <a:endParaRPr lang="en-US" sz="1500" dirty="0"/>
          </a:p>
        </p:txBody>
      </p:sp>
      <p:sp>
        <p:nvSpPr>
          <p:cNvPr id="43" name="Text 37"/>
          <p:cNvSpPr txBox="1"/>
          <p:nvPr/>
        </p:nvSpPr>
        <p:spPr>
          <a:xfrm>
            <a:off x="1505102" y="5429707"/>
            <a:ext cx="54297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specific lab photos, tweak the flow, and export directly to PowerPoint (PPTX).</a:t>
            </a:r>
            <a:endParaRPr lang="en-US" sz="1200" dirty="0"/>
          </a:p>
        </p:txBody>
      </p:sp>
      <p:pic>
        <p:nvPicPr>
          <p:cNvPr id="4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28700" y="3276295"/>
            <a:ext cx="133502" cy="133502"/>
          </a:xfrm>
          <a:prstGeom prst="rect">
            <a:avLst/>
          </a:prstGeom>
        </p:spPr>
      </p:pic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28700" y="4724705"/>
            <a:ext cx="133502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71500" y="381305"/>
            <a:ext cx="847649" cy="247802"/>
          </a:xfrm>
          <a:prstGeom prst="roundRect">
            <a:avLst>
              <a:gd name="adj" fmla="val 369004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527048" y="500177"/>
            <a:ext cx="10096805" cy="9144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694944" y="428854"/>
            <a:ext cx="685800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</a:t>
            </a:r>
            <a:endParaRPr lang="en-US" sz="900" dirty="0"/>
          </a:p>
        </p:txBody>
      </p:sp>
      <p:sp>
        <p:nvSpPr>
          <p:cNvPr id="6" name="Text 4"/>
          <p:cNvSpPr txBox="1"/>
          <p:nvPr/>
        </p:nvSpPr>
        <p:spPr>
          <a:xfrm>
            <a:off x="571500" y="705002"/>
            <a:ext cx="5820156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Executive Assistant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571500" y="1371600"/>
            <a:ext cx="42867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Don't just ask for text. Ask for structured plans.</a:t>
            </a:r>
            <a:endParaRPr lang="en-US" sz="15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33" r="-33"/>
          <a:stretch/>
        </p:blipFill>
        <p:spPr>
          <a:xfrm>
            <a:off x="4903013" y="2018995"/>
            <a:ext cx="171907" cy="152705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71500" y="2266798"/>
            <a:ext cx="4505249" cy="5086807"/>
          </a:xfrm>
          <a:prstGeom prst="roundRect">
            <a:avLst>
              <a:gd name="adj" fmla="val 515"/>
            </a:avLst>
          </a:prstGeom>
          <a:solidFill>
            <a:srgbClr val="1E293B"/>
          </a:solidFill>
          <a:ln/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571500" y="2266798"/>
            <a:ext cx="57607" cy="5086807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857707" y="2723998"/>
            <a:ext cx="399135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57707" y="251460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1047902" y="251460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238098" y="251460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74513" y="4502506"/>
            <a:ext cx="342900" cy="342900"/>
          </a:xfrm>
          <a:prstGeom prst="rect">
            <a:avLst/>
          </a:prstGeom>
        </p:spPr>
      </p:pic>
      <p:sp>
        <p:nvSpPr>
          <p:cNvPr id="16" name="Text 12"/>
          <p:cNvSpPr txBox="1"/>
          <p:nvPr/>
        </p:nvSpPr>
        <p:spPr>
          <a:xfrm>
            <a:off x="571500" y="2009851"/>
            <a:ext cx="131947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(PROMPT)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4296766" y="2495398"/>
            <a:ext cx="638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New Chat</a:t>
            </a:r>
            <a:endParaRPr lang="en-US" sz="900" dirty="0"/>
          </a:p>
        </p:txBody>
      </p:sp>
      <p:sp>
        <p:nvSpPr>
          <p:cNvPr id="18" name="Text 14"/>
          <p:cNvSpPr txBox="1"/>
          <p:nvPr/>
        </p:nvSpPr>
        <p:spPr>
          <a:xfrm>
            <a:off x="857707" y="2905049"/>
            <a:ext cx="4043477" cy="1343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E2E8F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"Create a surgical case plan for a Laparoscopic Cholecystectomy. Include: 1. List of Instrumentation 2. Sequence of Drapes 3. Three 'Critical Fail' points for a student."</a:t>
            </a:r>
            <a:endParaRPr lang="en-US" sz="1300" dirty="0"/>
          </a:p>
        </p:txBody>
      </p:sp>
      <p:sp>
        <p:nvSpPr>
          <p:cNvPr id="19" name="Text 15"/>
          <p:cNvSpPr txBox="1"/>
          <p:nvPr/>
        </p:nvSpPr>
        <p:spPr>
          <a:xfrm>
            <a:off x="6217006" y="2009851"/>
            <a:ext cx="1929384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OUTPUT (INSTANT PLAN)</a:t>
            </a:r>
            <a:endParaRPr lang="en-US" sz="10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t="-100" b="-100"/>
          <a:stretch/>
        </p:blipFill>
        <p:spPr>
          <a:xfrm>
            <a:off x="11505895" y="2018995"/>
            <a:ext cx="114300" cy="152705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217006" y="2266798"/>
            <a:ext cx="5410505" cy="5086807"/>
          </a:xfrm>
          <a:prstGeom prst="roundRect">
            <a:avLst>
              <a:gd name="adj" fmla="val 4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6227064" y="2276856"/>
            <a:ext cx="5391302" cy="562356"/>
          </a:xfrm>
          <a:prstGeom prst="rect">
            <a:avLst/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6227064" y="2830068"/>
            <a:ext cx="5391302" cy="9144"/>
          </a:xfrm>
          <a:prstGeom prst="rect">
            <a:avLst/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55664" y="2476195"/>
            <a:ext cx="152705" cy="152705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684264" y="2438705"/>
            <a:ext cx="1686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Plan: Lap Chole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10351008" y="2428646"/>
            <a:ext cx="1037844" cy="247802"/>
          </a:xfrm>
          <a:prstGeom prst="roundRect">
            <a:avLst>
              <a:gd name="adj" fmla="val 56770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1"/>
          <p:cNvSpPr txBox="1"/>
          <p:nvPr/>
        </p:nvSpPr>
        <p:spPr>
          <a:xfrm>
            <a:off x="10436962" y="2476195"/>
            <a:ext cx="9528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Generated in 4s</a:t>
            </a:r>
            <a:endParaRPr lang="en-US" sz="9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55664" y="3097987"/>
            <a:ext cx="133502" cy="133502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6665062" y="3066898"/>
            <a:ext cx="14593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INSTRUMENTATION</a:t>
            </a:r>
            <a:endParaRPr lang="en-US" sz="1000" dirty="0"/>
          </a:p>
        </p:txBody>
      </p:sp>
      <p:sp>
        <p:nvSpPr>
          <p:cNvPr id="30" name="Text 23"/>
          <p:cNvSpPr txBox="1"/>
          <p:nvPr/>
        </p:nvSpPr>
        <p:spPr>
          <a:xfrm>
            <a:off x="6607454" y="3346704"/>
            <a:ext cx="288036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Laparoscopic Tower &amp; 30-degree Scope</a:t>
            </a:r>
            <a:endParaRPr lang="en-US" sz="1100" dirty="0"/>
          </a:p>
        </p:txBody>
      </p:sp>
      <p:sp>
        <p:nvSpPr>
          <p:cNvPr id="31" name="Text 24"/>
          <p:cNvSpPr txBox="1"/>
          <p:nvPr/>
        </p:nvSpPr>
        <p:spPr>
          <a:xfrm>
            <a:off x="6607454" y="3621024"/>
            <a:ext cx="223296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Veress Needle / Hasson Trocar</a:t>
            </a:r>
            <a:endParaRPr lang="en-US" sz="1100" dirty="0"/>
          </a:p>
        </p:txBody>
      </p:sp>
      <p:sp>
        <p:nvSpPr>
          <p:cNvPr id="32" name="Text 25"/>
          <p:cNvSpPr txBox="1"/>
          <p:nvPr/>
        </p:nvSpPr>
        <p:spPr>
          <a:xfrm>
            <a:off x="6607454" y="3895344"/>
            <a:ext cx="312816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Laparoscopic Grasper &amp; Maryland Dissector</a:t>
            </a:r>
            <a:endParaRPr lang="en-US" sz="1100" dirty="0"/>
          </a:p>
        </p:txBody>
      </p:sp>
      <p:sp>
        <p:nvSpPr>
          <p:cNvPr id="33" name="Text 26"/>
          <p:cNvSpPr txBox="1"/>
          <p:nvPr/>
        </p:nvSpPr>
        <p:spPr>
          <a:xfrm>
            <a:off x="6607454" y="4169664"/>
            <a:ext cx="206197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Clip Applier &amp; Hook Scissors</a:t>
            </a:r>
            <a:endParaRPr lang="en-US" sz="11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 l="-837" r="-837"/>
          <a:stretch/>
        </p:blipFill>
        <p:spPr>
          <a:xfrm>
            <a:off x="6455664" y="4656125"/>
            <a:ext cx="152705" cy="133502"/>
          </a:xfrm>
          <a:prstGeom prst="rect">
            <a:avLst/>
          </a:prstGeom>
        </p:spPr>
      </p:pic>
      <p:sp>
        <p:nvSpPr>
          <p:cNvPr id="35" name="Text 27"/>
          <p:cNvSpPr txBox="1"/>
          <p:nvPr/>
        </p:nvSpPr>
        <p:spPr>
          <a:xfrm>
            <a:off x="6684264" y="4625035"/>
            <a:ext cx="153619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DRAPING SEQUENCE</a:t>
            </a:r>
            <a:endParaRPr lang="en-US" sz="1000" dirty="0"/>
          </a:p>
        </p:txBody>
      </p:sp>
      <p:sp>
        <p:nvSpPr>
          <p:cNvPr id="36" name="Text 28"/>
          <p:cNvSpPr txBox="1"/>
          <p:nvPr/>
        </p:nvSpPr>
        <p:spPr>
          <a:xfrm>
            <a:off x="6607454" y="4905756"/>
            <a:ext cx="228051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Towels (Square off umbilicus)</a:t>
            </a:r>
            <a:endParaRPr lang="en-US" sz="1100" dirty="0"/>
          </a:p>
        </p:txBody>
      </p:sp>
      <p:sp>
        <p:nvSpPr>
          <p:cNvPr id="37" name="Text 29"/>
          <p:cNvSpPr txBox="1"/>
          <p:nvPr/>
        </p:nvSpPr>
        <p:spPr>
          <a:xfrm>
            <a:off x="6607454" y="5180076"/>
            <a:ext cx="233812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Laparotomy Drape (Fenestrated)</a:t>
            </a:r>
            <a:endParaRPr lang="en-US" sz="1100" dirty="0"/>
          </a:p>
        </p:txBody>
      </p:sp>
      <p:sp>
        <p:nvSpPr>
          <p:cNvPr id="38" name="Text 30"/>
          <p:cNvSpPr txBox="1"/>
          <p:nvPr/>
        </p:nvSpPr>
        <p:spPr>
          <a:xfrm>
            <a:off x="6607454" y="5454396"/>
            <a:ext cx="341437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33415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Secure cords/tubing with non-perforating clamp</a:t>
            </a:r>
            <a:endParaRPr lang="en-US" sz="1100" dirty="0"/>
          </a:p>
        </p:txBody>
      </p:sp>
      <p:sp>
        <p:nvSpPr>
          <p:cNvPr id="39" name="Shape 31"/>
          <p:cNvSpPr/>
          <p:nvPr/>
        </p:nvSpPr>
        <p:spPr>
          <a:xfrm>
            <a:off x="6455664" y="5722315"/>
            <a:ext cx="4934102" cy="988467"/>
          </a:xfrm>
          <a:prstGeom prst="roundRect">
            <a:avLst>
              <a:gd name="adj" fmla="val 4836"/>
            </a:avLst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96177" y="5811469"/>
            <a:ext cx="152705" cy="152705"/>
          </a:xfrm>
          <a:prstGeom prst="rect">
            <a:avLst/>
          </a:prstGeom>
        </p:spPr>
      </p:pic>
      <p:sp>
        <p:nvSpPr>
          <p:cNvPr id="41" name="Text 32"/>
          <p:cNvSpPr txBox="1"/>
          <p:nvPr/>
        </p:nvSpPr>
        <p:spPr>
          <a:xfrm>
            <a:off x="6770218" y="5767120"/>
            <a:ext cx="16002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B91C1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Student Critical Fails</a:t>
            </a:r>
            <a:endParaRPr lang="en-US" sz="1200" dirty="0"/>
          </a:p>
        </p:txBody>
      </p:sp>
      <p:sp>
        <p:nvSpPr>
          <p:cNvPr id="42" name="Text 33"/>
          <p:cNvSpPr txBox="1"/>
          <p:nvPr/>
        </p:nvSpPr>
        <p:spPr>
          <a:xfrm>
            <a:off x="6608369" y="6008066"/>
            <a:ext cx="293888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Contaminating camera head while draping.</a:t>
            </a:r>
            <a:endParaRPr lang="en-US" sz="1000" dirty="0"/>
          </a:p>
        </p:txBody>
      </p:sp>
      <p:sp>
        <p:nvSpPr>
          <p:cNvPr id="43" name="Text 34"/>
          <p:cNvSpPr txBox="1"/>
          <p:nvPr/>
        </p:nvSpPr>
        <p:spPr>
          <a:xfrm>
            <a:off x="6609659" y="6172962"/>
            <a:ext cx="3462833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Failing to zero-balance white light before insertion.</a:t>
            </a:r>
            <a:endParaRPr lang="en-US" sz="1000" dirty="0"/>
          </a:p>
        </p:txBody>
      </p:sp>
      <p:sp>
        <p:nvSpPr>
          <p:cNvPr id="44" name="Text 35"/>
          <p:cNvSpPr txBox="1"/>
          <p:nvPr/>
        </p:nvSpPr>
        <p:spPr>
          <a:xfrm>
            <a:off x="6608369" y="6343193"/>
            <a:ext cx="367223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7F1D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Passing Veress needle without verifying spring action.</a:t>
            </a:r>
            <a:endParaRPr lang="en-US" sz="1000" dirty="0"/>
          </a:p>
        </p:txBody>
      </p:sp>
      <p:pic>
        <p:nvPicPr>
          <p:cNvPr id="45" name="Image 7" descr="preencoded.png"/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10175632" y="5610758"/>
            <a:ext cx="1143000" cy="1143000"/>
          </a:xfrm>
          <a:prstGeom prst="rect">
            <a:avLst/>
          </a:prstGeom>
        </p:spPr>
      </p:pic>
      <p:sp>
        <p:nvSpPr>
          <p:cNvPr id="46" name="Shape 36"/>
          <p:cNvSpPr/>
          <p:nvPr/>
        </p:nvSpPr>
        <p:spPr>
          <a:xfrm>
            <a:off x="0" y="6782105"/>
            <a:ext cx="12191695" cy="7589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07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571500" y="1133856"/>
            <a:ext cx="11048695" cy="1920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1500" y="381305"/>
            <a:ext cx="190195" cy="19019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838505" y="390449"/>
            <a:ext cx="957377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 PRO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71500" y="590702"/>
            <a:ext cx="5191963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Reusable Lesson-Plan Codes</a:t>
            </a:r>
            <a:endParaRPr lang="en-US" sz="2700" dirty="0"/>
          </a:p>
        </p:txBody>
      </p:sp>
      <p:sp>
        <p:nvSpPr>
          <p:cNvPr id="8" name="Text 5"/>
          <p:cNvSpPr txBox="1"/>
          <p:nvPr/>
        </p:nvSpPr>
        <p:spPr>
          <a:xfrm>
            <a:off x="8663940" y="780898"/>
            <a:ext cx="30769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"Build the structure once, use it forever."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71500" y="1903781"/>
            <a:ext cx="5286146" cy="1362456"/>
          </a:xfrm>
          <a:prstGeom prst="roundRect">
            <a:avLst>
              <a:gd name="adj" fmla="val 5632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71754" y="2123237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906170" y="2165299"/>
            <a:ext cx="20482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71500" y="3496666"/>
            <a:ext cx="5286146" cy="1143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71754" y="3716122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 txBox="1"/>
          <p:nvPr/>
        </p:nvSpPr>
        <p:spPr>
          <a:xfrm>
            <a:off x="888797" y="3759098"/>
            <a:ext cx="24323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71500" y="4872838"/>
            <a:ext cx="5286146" cy="1143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1754" y="5092294"/>
            <a:ext cx="342900" cy="342900"/>
          </a:xfrm>
          <a:prstGeom prst="roundRect">
            <a:avLst>
              <a:gd name="adj" fmla="val 59259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 txBox="1"/>
          <p:nvPr/>
        </p:nvSpPr>
        <p:spPr>
          <a:xfrm>
            <a:off x="887882" y="5135270"/>
            <a:ext cx="24323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5"/>
          <p:cNvSpPr txBox="1"/>
          <p:nvPr/>
        </p:nvSpPr>
        <p:spPr>
          <a:xfrm>
            <a:off x="1266444" y="2123237"/>
            <a:ext cx="2505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Define the "Architecture"</a:t>
            </a:r>
            <a:endParaRPr lang="en-US" sz="1500" dirty="0"/>
          </a:p>
        </p:txBody>
      </p:sp>
      <p:sp>
        <p:nvSpPr>
          <p:cNvPr id="19" name="Text 16"/>
          <p:cNvSpPr txBox="1"/>
          <p:nvPr/>
        </p:nvSpPr>
        <p:spPr>
          <a:xfrm>
            <a:off x="1266444" y="2427732"/>
            <a:ext cx="447233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Don't just ask for a lesson plan. Define the explicit sections you need: Objectives, Standards, Materials, Procedure, Assessment, &amp; Remediation.</a:t>
            </a:r>
            <a:endParaRPr lang="en-US" sz="1000" dirty="0"/>
          </a:p>
        </p:txBody>
      </p:sp>
      <p:sp>
        <p:nvSpPr>
          <p:cNvPr id="20" name="Text 17"/>
          <p:cNvSpPr txBox="1"/>
          <p:nvPr/>
        </p:nvSpPr>
        <p:spPr>
          <a:xfrm>
            <a:off x="1266444" y="3716122"/>
            <a:ext cx="23244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Request Weekly Blocks</a:t>
            </a:r>
            <a:endParaRPr lang="en-US" sz="1500" dirty="0"/>
          </a:p>
        </p:txBody>
      </p:sp>
      <p:sp>
        <p:nvSpPr>
          <p:cNvPr id="21" name="Text 18"/>
          <p:cNvSpPr txBox="1"/>
          <p:nvPr/>
        </p:nvSpPr>
        <p:spPr>
          <a:xfrm>
            <a:off x="1266444" y="4020617"/>
            <a:ext cx="433882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Ask Gemini to break the unit down into a Mon-Fri pacing guide with estimated time blocks for each activity.</a:t>
            </a:r>
            <a:endParaRPr lang="en-US" sz="1000" dirty="0"/>
          </a:p>
        </p:txBody>
      </p:sp>
      <p:sp>
        <p:nvSpPr>
          <p:cNvPr id="22" name="Text 19"/>
          <p:cNvSpPr txBox="1"/>
          <p:nvPr/>
        </p:nvSpPr>
        <p:spPr>
          <a:xfrm>
            <a:off x="1266444" y="5092294"/>
            <a:ext cx="20866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"Swap" Variable</a:t>
            </a:r>
            <a:endParaRPr lang="en-US" sz="1500" dirty="0"/>
          </a:p>
        </p:txBody>
      </p:sp>
      <p:sp>
        <p:nvSpPr>
          <p:cNvPr id="23" name="Text 20"/>
          <p:cNvSpPr txBox="1"/>
          <p:nvPr/>
        </p:nvSpPr>
        <p:spPr>
          <a:xfrm>
            <a:off x="1266444" y="5396789"/>
            <a:ext cx="4491533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Once you have a perfect prompt structure (your "Code"), simply swap the topic. Change "Sterilization" to "Microbiology" and hit enter.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6334049" y="1733702"/>
            <a:ext cx="5286146" cy="1380744"/>
          </a:xfrm>
          <a:prstGeom prst="roundRect">
            <a:avLst>
              <a:gd name="adj" fmla="val 5481"/>
            </a:avLst>
          </a:prstGeom>
          <a:solidFill>
            <a:srgbClr val="1E293B"/>
          </a:solidFill>
          <a:ln/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6524244" y="1638605"/>
            <a:ext cx="1561795" cy="200254"/>
          </a:xfrm>
          <a:prstGeom prst="roundRect">
            <a:avLst>
              <a:gd name="adj" fmla="val 86975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 txBox="1"/>
          <p:nvPr/>
        </p:nvSpPr>
        <p:spPr>
          <a:xfrm>
            <a:off x="6620256" y="1666951"/>
            <a:ext cx="1450238" cy="1243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Monaco" pitchFamily="34" charset="0"/>
                <a:ea typeface="Monaco" pitchFamily="34" charset="-122"/>
                <a:cs typeface="Monaco" pitchFamily="34" charset="-120"/>
              </a:rPr>
              <a:t>YOUR PROMPT TEMPLATE</a:t>
            </a:r>
            <a:endParaRPr lang="en-US" sz="800" dirty="0"/>
          </a:p>
        </p:txBody>
      </p:sp>
      <p:sp>
        <p:nvSpPr>
          <p:cNvPr id="27" name="Text 24"/>
          <p:cNvSpPr txBox="1"/>
          <p:nvPr/>
        </p:nvSpPr>
        <p:spPr>
          <a:xfrm>
            <a:off x="6524244" y="1943100"/>
            <a:ext cx="4605833" cy="952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E2E8F0"/>
                </a:solidFill>
                <a:latin typeface="Monaco" pitchFamily="34" charset="0"/>
                <a:ea typeface="Monaco" pitchFamily="34" charset="-122"/>
                <a:cs typeface="Monaco" pitchFamily="34" charset="-120"/>
              </a:rPr>
              <a:t>"Create a detailed lesson plan for [TOPIC: Surgical Pharmacology] aligned to AST Core Curriculum standards. Structure must include: 1. Learning Objectives (Bloom's Taxonomy) 2. Required Equipment/Instrumentation 3. 5-Day Pacing Guide (Mon-Fri) 4. Formative Assessment Strategy"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6334049" y="3353105"/>
            <a:ext cx="5286146" cy="2829154"/>
          </a:xfrm>
          <a:prstGeom prst="roundRect">
            <a:avLst>
              <a:gd name="adj" fmla="val 871"/>
            </a:avLst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6334049" y="3353105"/>
            <a:ext cx="5266944" cy="57607"/>
          </a:xfrm>
          <a:prstGeom prst="roundRect">
            <a:avLst>
              <a:gd name="adj" fmla="val 1587307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7"/>
          <p:cNvSpPr/>
          <p:nvPr/>
        </p:nvSpPr>
        <p:spPr>
          <a:xfrm>
            <a:off x="6581851" y="3943807"/>
            <a:ext cx="4791456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 txBox="1"/>
          <p:nvPr/>
        </p:nvSpPr>
        <p:spPr>
          <a:xfrm>
            <a:off x="6581851" y="3629254"/>
            <a:ext cx="285292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Unit Plan: Pharmacology</a:t>
            </a:r>
            <a:endParaRPr lang="en-US" sz="1300" dirty="0"/>
          </a:p>
        </p:txBody>
      </p:sp>
      <p:sp>
        <p:nvSpPr>
          <p:cNvPr id="32" name="Text 29"/>
          <p:cNvSpPr txBox="1"/>
          <p:nvPr/>
        </p:nvSpPr>
        <p:spPr>
          <a:xfrm>
            <a:off x="10020910" y="3657600"/>
            <a:ext cx="14383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Generated by Gemini Pro</a:t>
            </a:r>
            <a:endParaRPr lang="en-US" sz="900" dirty="0"/>
          </a:p>
        </p:txBody>
      </p:sp>
      <p:sp>
        <p:nvSpPr>
          <p:cNvPr id="33" name="Shape 30"/>
          <p:cNvSpPr/>
          <p:nvPr/>
        </p:nvSpPr>
        <p:spPr>
          <a:xfrm>
            <a:off x="6581851" y="4105656"/>
            <a:ext cx="2324405" cy="1123798"/>
          </a:xfrm>
          <a:prstGeom prst="roundRect">
            <a:avLst>
              <a:gd name="adj" fmla="val 2758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1"/>
          <p:cNvSpPr/>
          <p:nvPr/>
        </p:nvSpPr>
        <p:spPr>
          <a:xfrm>
            <a:off x="6705295" y="4229100"/>
            <a:ext cx="1019556" cy="267005"/>
          </a:xfrm>
          <a:prstGeom prst="roundRect">
            <a:avLst>
              <a:gd name="adj" fmla="val 48924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2"/>
          <p:cNvSpPr txBox="1"/>
          <p:nvPr/>
        </p:nvSpPr>
        <p:spPr>
          <a:xfrm>
            <a:off x="6829654" y="4286707"/>
            <a:ext cx="8577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Monday: Intro</a:t>
            </a:r>
            <a:endParaRPr lang="en-US" sz="900" dirty="0"/>
          </a:p>
        </p:txBody>
      </p:sp>
      <p:sp>
        <p:nvSpPr>
          <p:cNvPr id="36" name="Text 33"/>
          <p:cNvSpPr txBox="1"/>
          <p:nvPr/>
        </p:nvSpPr>
        <p:spPr>
          <a:xfrm>
            <a:off x="6858000" y="4572000"/>
            <a:ext cx="143835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Define pharmacokinetics</a:t>
            </a:r>
            <a:endParaRPr lang="en-US" sz="900" dirty="0"/>
          </a:p>
        </p:txBody>
      </p:sp>
      <p:sp>
        <p:nvSpPr>
          <p:cNvPr id="37" name="Text 34"/>
          <p:cNvSpPr txBox="1"/>
          <p:nvPr/>
        </p:nvSpPr>
        <p:spPr>
          <a:xfrm>
            <a:off x="6858000" y="4762195"/>
            <a:ext cx="1724558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Activity: Drug math worksheet</a:t>
            </a:r>
            <a:endParaRPr lang="en-US" sz="900" dirty="0"/>
          </a:p>
        </p:txBody>
      </p:sp>
      <p:sp>
        <p:nvSpPr>
          <p:cNvPr id="38" name="Text 35"/>
          <p:cNvSpPr txBox="1"/>
          <p:nvPr/>
        </p:nvSpPr>
        <p:spPr>
          <a:xfrm>
            <a:off x="6858000" y="4953305"/>
            <a:ext cx="84856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Time: 50 mins</a:t>
            </a:r>
            <a:endParaRPr lang="en-US" sz="900" dirty="0"/>
          </a:p>
        </p:txBody>
      </p:sp>
      <p:sp>
        <p:nvSpPr>
          <p:cNvPr id="39" name="Shape 36"/>
          <p:cNvSpPr/>
          <p:nvPr/>
        </p:nvSpPr>
        <p:spPr>
          <a:xfrm>
            <a:off x="9053474" y="4105656"/>
            <a:ext cx="2324405" cy="1123798"/>
          </a:xfrm>
          <a:prstGeom prst="roundRect">
            <a:avLst>
              <a:gd name="adj" fmla="val 2758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9176918" y="4229100"/>
            <a:ext cx="990295" cy="267005"/>
          </a:xfrm>
          <a:prstGeom prst="roundRect">
            <a:avLst>
              <a:gd name="adj" fmla="val 48924"/>
            </a:avLst>
          </a:prstGeom>
          <a:solidFill>
            <a:srgbClr val="F0FDFA"/>
          </a:solidFill>
          <a:ln w="12700">
            <a:solidFill>
              <a:srgbClr val="CCFB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8"/>
          <p:cNvSpPr txBox="1"/>
          <p:nvPr/>
        </p:nvSpPr>
        <p:spPr>
          <a:xfrm>
            <a:off x="9301277" y="4286707"/>
            <a:ext cx="82936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Tuesday: Lab</a:t>
            </a:r>
            <a:endParaRPr lang="en-US" sz="900" dirty="0"/>
          </a:p>
        </p:txBody>
      </p:sp>
      <p:sp>
        <p:nvSpPr>
          <p:cNvPr id="42" name="Text 39"/>
          <p:cNvSpPr txBox="1"/>
          <p:nvPr/>
        </p:nvSpPr>
        <p:spPr>
          <a:xfrm>
            <a:off x="9329623" y="4572000"/>
            <a:ext cx="1420063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Safe medication transfer</a:t>
            </a:r>
            <a:endParaRPr lang="en-US" sz="900" dirty="0"/>
          </a:p>
        </p:txBody>
      </p:sp>
      <p:sp>
        <p:nvSpPr>
          <p:cNvPr id="43" name="Text 40"/>
          <p:cNvSpPr txBox="1"/>
          <p:nvPr/>
        </p:nvSpPr>
        <p:spPr>
          <a:xfrm>
            <a:off x="9329623" y="4762195"/>
            <a:ext cx="16578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Activity: Syringe labeling drill</a:t>
            </a:r>
            <a:endParaRPr lang="en-US" sz="900" dirty="0"/>
          </a:p>
        </p:txBody>
      </p:sp>
      <p:sp>
        <p:nvSpPr>
          <p:cNvPr id="44" name="Text 41"/>
          <p:cNvSpPr txBox="1"/>
          <p:nvPr/>
        </p:nvSpPr>
        <p:spPr>
          <a:xfrm>
            <a:off x="9329623" y="4953305"/>
            <a:ext cx="857707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Time: 90 mins</a:t>
            </a:r>
            <a:endParaRPr lang="en-US" sz="900" dirty="0"/>
          </a:p>
        </p:txBody>
      </p:sp>
      <p:sp>
        <p:nvSpPr>
          <p:cNvPr id="45" name="Shape 42"/>
          <p:cNvSpPr/>
          <p:nvPr/>
        </p:nvSpPr>
        <p:spPr>
          <a:xfrm>
            <a:off x="6581851" y="5381244"/>
            <a:ext cx="4791456" cy="552298"/>
          </a:xfrm>
          <a:prstGeom prst="roundRect">
            <a:avLst>
              <a:gd name="adj" fmla="val 11418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05295" y="5581498"/>
            <a:ext cx="152705" cy="152705"/>
          </a:xfrm>
          <a:prstGeom prst="rect">
            <a:avLst/>
          </a:prstGeom>
        </p:spPr>
      </p:pic>
      <p:sp>
        <p:nvSpPr>
          <p:cNvPr id="47" name="Text 43"/>
          <p:cNvSpPr txBox="1"/>
          <p:nvPr/>
        </p:nvSpPr>
        <p:spPr>
          <a:xfrm>
            <a:off x="6972300" y="5505602"/>
            <a:ext cx="7818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</a:t>
            </a:r>
            <a:endParaRPr lang="en-US" sz="900" dirty="0"/>
          </a:p>
        </p:txBody>
      </p:sp>
      <p:sp>
        <p:nvSpPr>
          <p:cNvPr id="48" name="Text 44"/>
          <p:cNvSpPr txBox="1"/>
          <p:nvPr/>
        </p:nvSpPr>
        <p:spPr>
          <a:xfrm>
            <a:off x="6972300" y="5658307"/>
            <a:ext cx="21534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Mock medication pass-off with rubric.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08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1810512" y="490118"/>
            <a:ext cx="457200" cy="9144"/>
          </a:xfrm>
          <a:prstGeom prst="rect">
            <a:avLst/>
          </a:prstGeom>
          <a:solidFill>
            <a:srgbClr val="D1D5D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4000" r="-4000"/>
          <a:stretch/>
        </p:blipFill>
        <p:spPr>
          <a:xfrm>
            <a:off x="685800" y="433426"/>
            <a:ext cx="123444" cy="1143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847649" y="418795"/>
            <a:ext cx="829361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 PRO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571500" y="685800"/>
            <a:ext cx="555315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Weekly Ideas &amp; Micro-Learning</a:t>
            </a:r>
            <a:endParaRPr lang="en-US" sz="2700" dirty="0"/>
          </a:p>
        </p:txBody>
      </p:sp>
      <p:sp>
        <p:nvSpPr>
          <p:cNvPr id="8" name="Text 5"/>
          <p:cNvSpPr txBox="1"/>
          <p:nvPr/>
        </p:nvSpPr>
        <p:spPr>
          <a:xfrm>
            <a:off x="571500" y="1209751"/>
            <a:ext cx="4791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 high-impact engagement tools in seconds.</a:t>
            </a:r>
            <a:endParaRPr lang="en-US" sz="15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l="-607" r="-607"/>
          <a:stretch/>
        </p:blipFill>
        <p:spPr>
          <a:xfrm>
            <a:off x="2147926" y="5471770"/>
            <a:ext cx="181051" cy="2862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780337" y="5214823"/>
            <a:ext cx="102412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CBD5E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GENERATES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571500" y="2691079"/>
            <a:ext cx="3333902" cy="2324405"/>
          </a:xfrm>
          <a:prstGeom prst="roundRect">
            <a:avLst>
              <a:gd name="adj" fmla="val 2580"/>
            </a:avLst>
          </a:prstGeom>
          <a:solidFill>
            <a:srgbClr val="1E293B"/>
          </a:solidFill>
          <a:ln w="12700">
            <a:solidFill>
              <a:srgbClr val="334155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771754" y="2585923"/>
            <a:ext cx="1037844" cy="247802"/>
          </a:xfrm>
          <a:prstGeom prst="roundRect">
            <a:avLst>
              <a:gd name="adj" fmla="val 369004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 txBox="1"/>
          <p:nvPr/>
        </p:nvSpPr>
        <p:spPr>
          <a:xfrm>
            <a:off x="886054" y="2633472"/>
            <a:ext cx="896112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PROMPT</a:t>
            </a:r>
            <a:endParaRPr lang="en-US" sz="900" dirty="0"/>
          </a:p>
        </p:txBody>
      </p:sp>
      <p:sp>
        <p:nvSpPr>
          <p:cNvPr id="14" name="Text 10"/>
          <p:cNvSpPr txBox="1"/>
          <p:nvPr/>
        </p:nvSpPr>
        <p:spPr>
          <a:xfrm>
            <a:off x="809244" y="2938882"/>
            <a:ext cx="111008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to Gemini: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809244" y="3215030"/>
            <a:ext cx="2857500" cy="1104595"/>
          </a:xfrm>
          <a:prstGeom prst="roundRect">
            <a:avLst>
              <a:gd name="adj" fmla="val 5709"/>
            </a:avLst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809244" y="3215030"/>
            <a:ext cx="28346" cy="1104595"/>
          </a:xfrm>
          <a:prstGeom prst="rect">
            <a:avLst/>
          </a:prstGeom>
          <a:solidFill>
            <a:srgbClr val="2DD4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990295" y="3376879"/>
            <a:ext cx="251002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"Generate 5 bell ringers and 5 exit tickets for</a:t>
            </a:r>
            <a:endParaRPr lang="en-US" sz="1000" dirty="0"/>
          </a:p>
        </p:txBody>
      </p:sp>
      <p:sp>
        <p:nvSpPr>
          <p:cNvPr id="18" name="Text 14"/>
          <p:cNvSpPr txBox="1"/>
          <p:nvPr/>
        </p:nvSpPr>
        <p:spPr>
          <a:xfrm>
            <a:off x="990295" y="3576218"/>
            <a:ext cx="202448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Surgical Pharmacology</a:t>
            </a:r>
            <a:endParaRPr lang="en-US" sz="1000" dirty="0"/>
          </a:p>
        </p:txBody>
      </p:sp>
      <p:sp>
        <p:nvSpPr>
          <p:cNvPr id="19" name="Text 15"/>
          <p:cNvSpPr txBox="1"/>
          <p:nvPr/>
        </p:nvSpPr>
        <p:spPr>
          <a:xfrm>
            <a:off x="990295" y="3776472"/>
            <a:ext cx="258683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A5F3F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. Align them to CST exam objectives."</a:t>
            </a:r>
            <a:endParaRPr lang="en-US" sz="10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9244" y="4486046"/>
            <a:ext cx="114300" cy="114300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809244" y="4472330"/>
            <a:ext cx="282001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i="1" dirty="0">
                <a:solidFill>
                  <a:srgbClr val="6B72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Tip: Be specific about the topic and the "Critical Fail" criteria.</a:t>
            </a:r>
            <a:endParaRPr lang="en-US" sz="900" dirty="0"/>
          </a:p>
        </p:txBody>
      </p:sp>
      <p:sp>
        <p:nvSpPr>
          <p:cNvPr id="22" name="Shape 17"/>
          <p:cNvSpPr/>
          <p:nvPr/>
        </p:nvSpPr>
        <p:spPr>
          <a:xfrm>
            <a:off x="4381805" y="1742846"/>
            <a:ext cx="3504895" cy="2371954"/>
          </a:xfrm>
          <a:prstGeom prst="roundRect">
            <a:avLst>
              <a:gd name="adj" fmla="val 18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381805" y="1742846"/>
            <a:ext cx="3486607" cy="38405"/>
          </a:xfrm>
          <a:prstGeom prst="rect">
            <a:avLst/>
          </a:prstGeom>
          <a:solidFill>
            <a:srgbClr val="0D9488">
              <a:alpha val="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4619549" y="1981505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4762195" y="2115007"/>
            <a:ext cx="171907" cy="190195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4619549" y="2619756"/>
            <a:ext cx="112928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Bell Ringers</a:t>
            </a:r>
            <a:endParaRPr lang="en-US" sz="1300" dirty="0"/>
          </a:p>
        </p:txBody>
      </p:sp>
      <p:sp>
        <p:nvSpPr>
          <p:cNvPr id="27" name="Text 21"/>
          <p:cNvSpPr txBox="1"/>
          <p:nvPr/>
        </p:nvSpPr>
        <p:spPr>
          <a:xfrm>
            <a:off x="4619549" y="2943454"/>
            <a:ext cx="2900477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class fast. 2-3 minute retrieval practice questions to wake up the room immediately.</a:t>
            </a:r>
            <a:endParaRPr lang="en-US" sz="1000" dirty="0"/>
          </a:p>
        </p:txBody>
      </p:sp>
      <p:sp>
        <p:nvSpPr>
          <p:cNvPr id="28" name="Shape 22"/>
          <p:cNvSpPr/>
          <p:nvPr/>
        </p:nvSpPr>
        <p:spPr>
          <a:xfrm>
            <a:off x="4619549" y="3438144"/>
            <a:ext cx="809244" cy="237744"/>
          </a:xfrm>
          <a:prstGeom prst="roundRect">
            <a:avLst>
              <a:gd name="adj" fmla="val 61538"/>
            </a:avLst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3"/>
          <p:cNvSpPr txBox="1"/>
          <p:nvPr/>
        </p:nvSpPr>
        <p:spPr>
          <a:xfrm>
            <a:off x="4695444" y="3486607"/>
            <a:ext cx="736092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Active Recall</a:t>
            </a:r>
            <a:endParaRPr lang="en-US" sz="800" dirty="0"/>
          </a:p>
        </p:txBody>
      </p:sp>
      <p:sp>
        <p:nvSpPr>
          <p:cNvPr id="30" name="Shape 24"/>
          <p:cNvSpPr/>
          <p:nvPr/>
        </p:nvSpPr>
        <p:spPr>
          <a:xfrm>
            <a:off x="8115300" y="1742846"/>
            <a:ext cx="3504895" cy="2371954"/>
          </a:xfrm>
          <a:prstGeom prst="roundRect">
            <a:avLst>
              <a:gd name="adj" fmla="val 18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8115300" y="1742846"/>
            <a:ext cx="3486607" cy="38405"/>
          </a:xfrm>
          <a:prstGeom prst="rect">
            <a:avLst/>
          </a:prstGeom>
          <a:solidFill>
            <a:srgbClr val="0D9488">
              <a:alpha val="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8353044" y="1981505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8472830" y="2115007"/>
            <a:ext cx="219456" cy="190195"/>
          </a:xfrm>
          <a:prstGeom prst="rect">
            <a:avLst/>
          </a:prstGeom>
        </p:spPr>
      </p:pic>
      <p:sp>
        <p:nvSpPr>
          <p:cNvPr id="34" name="Text 27"/>
          <p:cNvSpPr txBox="1"/>
          <p:nvPr/>
        </p:nvSpPr>
        <p:spPr>
          <a:xfrm>
            <a:off x="8353044" y="2619756"/>
            <a:ext cx="11009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Exit Tickets</a:t>
            </a:r>
            <a:endParaRPr lang="en-US" sz="1300" dirty="0"/>
          </a:p>
        </p:txBody>
      </p:sp>
      <p:sp>
        <p:nvSpPr>
          <p:cNvPr id="35" name="Text 28"/>
          <p:cNvSpPr txBox="1"/>
          <p:nvPr/>
        </p:nvSpPr>
        <p:spPr>
          <a:xfrm>
            <a:off x="8353044" y="2943454"/>
            <a:ext cx="311078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Check understanding before they leave. 1-2 key questions to verify concept retention.</a:t>
            </a:r>
            <a:endParaRPr lang="en-US" sz="1000" dirty="0"/>
          </a:p>
        </p:txBody>
      </p:sp>
      <p:sp>
        <p:nvSpPr>
          <p:cNvPr id="36" name="Shape 29"/>
          <p:cNvSpPr/>
          <p:nvPr/>
        </p:nvSpPr>
        <p:spPr>
          <a:xfrm>
            <a:off x="8353044" y="3438144"/>
            <a:ext cx="780898" cy="237744"/>
          </a:xfrm>
          <a:prstGeom prst="roundRect">
            <a:avLst>
              <a:gd name="adj" fmla="val 61538"/>
            </a:avLst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0"/>
          <p:cNvSpPr txBox="1"/>
          <p:nvPr/>
        </p:nvSpPr>
        <p:spPr>
          <a:xfrm>
            <a:off x="8429854" y="3486607"/>
            <a:ext cx="707746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Assessment</a:t>
            </a:r>
            <a:endParaRPr lang="en-US" sz="800" dirty="0"/>
          </a:p>
        </p:txBody>
      </p:sp>
      <p:sp>
        <p:nvSpPr>
          <p:cNvPr id="38" name="Shape 31"/>
          <p:cNvSpPr/>
          <p:nvPr/>
        </p:nvSpPr>
        <p:spPr>
          <a:xfrm>
            <a:off x="4381805" y="4338828"/>
            <a:ext cx="3504895" cy="2371954"/>
          </a:xfrm>
          <a:prstGeom prst="roundRect">
            <a:avLst>
              <a:gd name="adj" fmla="val 18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Shape 32"/>
          <p:cNvSpPr/>
          <p:nvPr/>
        </p:nvSpPr>
        <p:spPr>
          <a:xfrm>
            <a:off x="4381805" y="4338828"/>
            <a:ext cx="3486607" cy="38405"/>
          </a:xfrm>
          <a:prstGeom prst="rect">
            <a:avLst/>
          </a:prstGeom>
          <a:solidFill>
            <a:srgbClr val="0D9488">
              <a:alpha val="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3"/>
          <p:cNvSpPr/>
          <p:nvPr/>
        </p:nvSpPr>
        <p:spPr>
          <a:xfrm>
            <a:off x="4619549" y="4576572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53051" y="4710074"/>
            <a:ext cx="190195" cy="190195"/>
          </a:xfrm>
          <a:prstGeom prst="rect">
            <a:avLst/>
          </a:prstGeom>
        </p:spPr>
      </p:pic>
      <p:sp>
        <p:nvSpPr>
          <p:cNvPr id="42" name="Text 34"/>
          <p:cNvSpPr txBox="1"/>
          <p:nvPr/>
        </p:nvSpPr>
        <p:spPr>
          <a:xfrm>
            <a:off x="4619549" y="5214823"/>
            <a:ext cx="113842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Micro-Skills</a:t>
            </a:r>
            <a:endParaRPr lang="en-US" sz="1300" dirty="0"/>
          </a:p>
        </p:txBody>
      </p:sp>
      <p:sp>
        <p:nvSpPr>
          <p:cNvPr id="43" name="Text 35"/>
          <p:cNvSpPr txBox="1"/>
          <p:nvPr/>
        </p:nvSpPr>
        <p:spPr>
          <a:xfrm>
            <a:off x="4619549" y="5538521"/>
            <a:ext cx="3072384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Rapid-fire drills for specific technical skills: Instrument Identification, Suture Sizing, Needle Loading.</a:t>
            </a:r>
            <a:endParaRPr lang="en-US" sz="1000" dirty="0"/>
          </a:p>
        </p:txBody>
      </p:sp>
      <p:sp>
        <p:nvSpPr>
          <p:cNvPr id="44" name="Shape 36"/>
          <p:cNvSpPr/>
          <p:nvPr/>
        </p:nvSpPr>
        <p:spPr>
          <a:xfrm>
            <a:off x="4619549" y="6234379"/>
            <a:ext cx="800100" cy="237744"/>
          </a:xfrm>
          <a:prstGeom prst="roundRect">
            <a:avLst>
              <a:gd name="adj" fmla="val 61538"/>
            </a:avLst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37"/>
          <p:cNvSpPr txBox="1"/>
          <p:nvPr/>
        </p:nvSpPr>
        <p:spPr>
          <a:xfrm>
            <a:off x="4695444" y="6281928"/>
            <a:ext cx="726948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Skill Building</a:t>
            </a:r>
            <a:endParaRPr lang="en-US" sz="800" dirty="0"/>
          </a:p>
        </p:txBody>
      </p:sp>
      <p:sp>
        <p:nvSpPr>
          <p:cNvPr id="46" name="Shape 38"/>
          <p:cNvSpPr/>
          <p:nvPr/>
        </p:nvSpPr>
        <p:spPr>
          <a:xfrm>
            <a:off x="8115300" y="4338828"/>
            <a:ext cx="3504895" cy="2371954"/>
          </a:xfrm>
          <a:prstGeom prst="roundRect">
            <a:avLst>
              <a:gd name="adj" fmla="val 18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Shape 39"/>
          <p:cNvSpPr/>
          <p:nvPr/>
        </p:nvSpPr>
        <p:spPr>
          <a:xfrm>
            <a:off x="8115300" y="4338828"/>
            <a:ext cx="3486607" cy="38405"/>
          </a:xfrm>
          <a:prstGeom prst="rect">
            <a:avLst/>
          </a:prstGeom>
          <a:solidFill>
            <a:srgbClr val="0D9488">
              <a:alpha val="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0"/>
          <p:cNvSpPr/>
          <p:nvPr/>
        </p:nvSpPr>
        <p:spPr>
          <a:xfrm>
            <a:off x="8353044" y="4576572"/>
            <a:ext cx="457200" cy="457200"/>
          </a:xfrm>
          <a:prstGeom prst="roundRect">
            <a:avLst>
              <a:gd name="adj" fmla="val 41667"/>
            </a:avLst>
          </a:prstGeom>
          <a:solidFill>
            <a:srgbClr val="F0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9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8472830" y="4710074"/>
            <a:ext cx="219456" cy="190195"/>
          </a:xfrm>
          <a:prstGeom prst="rect">
            <a:avLst/>
          </a:prstGeom>
        </p:spPr>
      </p:pic>
      <p:sp>
        <p:nvSpPr>
          <p:cNvPr id="50" name="Text 41"/>
          <p:cNvSpPr txBox="1"/>
          <p:nvPr/>
        </p:nvSpPr>
        <p:spPr>
          <a:xfrm>
            <a:off x="8353044" y="5214823"/>
            <a:ext cx="138623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Clinical Tie-ins</a:t>
            </a:r>
            <a:endParaRPr lang="en-US" sz="1300" dirty="0"/>
          </a:p>
        </p:txBody>
      </p:sp>
      <p:sp>
        <p:nvSpPr>
          <p:cNvPr id="51" name="Text 42"/>
          <p:cNvSpPr txBox="1"/>
          <p:nvPr/>
        </p:nvSpPr>
        <p:spPr>
          <a:xfrm>
            <a:off x="8353044" y="5538521"/>
            <a:ext cx="2634386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Contextualize the theory. Generate case vignettes and "What if?" scenarios for discussion.</a:t>
            </a:r>
            <a:endParaRPr lang="en-US" sz="1000" dirty="0"/>
          </a:p>
        </p:txBody>
      </p:sp>
      <p:sp>
        <p:nvSpPr>
          <p:cNvPr id="52" name="Shape 43"/>
          <p:cNvSpPr/>
          <p:nvPr/>
        </p:nvSpPr>
        <p:spPr>
          <a:xfrm>
            <a:off x="8353044" y="6234379"/>
            <a:ext cx="705002" cy="237744"/>
          </a:xfrm>
          <a:prstGeom prst="roundRect">
            <a:avLst>
              <a:gd name="adj" fmla="val 61538"/>
            </a:avLst>
          </a:prstGeom>
          <a:solidFill>
            <a:srgbClr val="CCF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44"/>
          <p:cNvSpPr txBox="1"/>
          <p:nvPr/>
        </p:nvSpPr>
        <p:spPr>
          <a:xfrm>
            <a:off x="8429854" y="6281928"/>
            <a:ext cx="631850" cy="13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0F76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 World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381305" y="6458407"/>
            <a:ext cx="2624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09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761695" y="2692908"/>
            <a:ext cx="4638751" cy="106710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61695" y="2692908"/>
            <a:ext cx="57607" cy="106710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61695" y="3912718"/>
            <a:ext cx="4638751" cy="106710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61695" y="3912718"/>
            <a:ext cx="57607" cy="106710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61695" y="5131613"/>
            <a:ext cx="4638751" cy="1067105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61695" y="5131613"/>
            <a:ext cx="57607" cy="1067105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 txBox="1"/>
          <p:nvPr/>
        </p:nvSpPr>
        <p:spPr>
          <a:xfrm>
            <a:off x="761695" y="602590"/>
            <a:ext cx="1110082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4748B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PHILOSOPHY</a:t>
            </a:r>
            <a:endParaRPr lang="en-US" sz="1000" dirty="0"/>
          </a:p>
        </p:txBody>
      </p:sp>
      <p:sp>
        <p:nvSpPr>
          <p:cNvPr id="12" name="Text 10"/>
          <p:cNvSpPr txBox="1"/>
          <p:nvPr/>
        </p:nvSpPr>
        <p:spPr>
          <a:xfrm>
            <a:off x="761695" y="897941"/>
            <a:ext cx="3952951" cy="848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"Hidden Figures" Moment</a:t>
            </a:r>
            <a:endParaRPr lang="en-US" sz="2700" dirty="0"/>
          </a:p>
        </p:txBody>
      </p:sp>
      <p:sp>
        <p:nvSpPr>
          <p:cNvPr id="13" name="Text 11"/>
          <p:cNvSpPr txBox="1"/>
          <p:nvPr/>
        </p:nvSpPr>
        <p:spPr>
          <a:xfrm>
            <a:off x="761695" y="1945843"/>
            <a:ext cx="4415638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Like Dorothy Vaughan facing the IBM mainframe, we must learn the language of the machine to guide it.</a:t>
            </a:r>
            <a:endParaRPr lang="en-US" sz="13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498" y="2964485"/>
            <a:ext cx="190195" cy="190195"/>
          </a:xfrm>
          <a:prstGeom prst="rect">
            <a:avLst/>
          </a:prstGeom>
        </p:spPr>
      </p:pic>
      <p:sp>
        <p:nvSpPr>
          <p:cNvPr id="15" name="Text 12"/>
          <p:cNvSpPr txBox="1"/>
          <p:nvPr/>
        </p:nvSpPr>
        <p:spPr>
          <a:xfrm>
            <a:off x="1352398" y="2912364"/>
            <a:ext cx="183428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Knowledge is Power</a:t>
            </a:r>
            <a:endParaRPr lang="en-US" sz="1300" dirty="0"/>
          </a:p>
        </p:txBody>
      </p:sp>
      <p:sp>
        <p:nvSpPr>
          <p:cNvPr id="16" name="Text 13"/>
          <p:cNvSpPr txBox="1"/>
          <p:nvPr/>
        </p:nvSpPr>
        <p:spPr>
          <a:xfrm>
            <a:off x="1352398" y="3197657"/>
            <a:ext cx="3834079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Don't fear the tech. Learn "Prompt Engineering" just as she learned FORTRAN.</a:t>
            </a:r>
            <a:endParaRPr lang="en-US" sz="10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9498" y="4184294"/>
            <a:ext cx="237744" cy="190195"/>
          </a:xfrm>
          <a:prstGeom prst="rect">
            <a:avLst/>
          </a:prstGeom>
        </p:spPr>
      </p:pic>
      <p:sp>
        <p:nvSpPr>
          <p:cNvPr id="18" name="Text 14"/>
          <p:cNvSpPr txBox="1"/>
          <p:nvPr/>
        </p:nvSpPr>
        <p:spPr>
          <a:xfrm>
            <a:off x="1390802" y="4131259"/>
            <a:ext cx="174833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Verification</a:t>
            </a:r>
            <a:endParaRPr lang="en-US" sz="1300" dirty="0"/>
          </a:p>
        </p:txBody>
      </p:sp>
      <p:sp>
        <p:nvSpPr>
          <p:cNvPr id="19" name="Text 15"/>
          <p:cNvSpPr txBox="1"/>
          <p:nvPr/>
        </p:nvSpPr>
        <p:spPr>
          <a:xfrm>
            <a:off x="1390802" y="4417466"/>
            <a:ext cx="351038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machine is fast, not smart. We verify accuracy for safety and ethics.</a:t>
            </a:r>
            <a:endParaRPr lang="en-US" sz="10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09498" y="5403190"/>
            <a:ext cx="237744" cy="190195"/>
          </a:xfrm>
          <a:prstGeom prst="rect">
            <a:avLst/>
          </a:prstGeom>
        </p:spPr>
      </p:pic>
      <p:sp>
        <p:nvSpPr>
          <p:cNvPr id="21" name="Text 16"/>
          <p:cNvSpPr txBox="1"/>
          <p:nvPr/>
        </p:nvSpPr>
        <p:spPr>
          <a:xfrm>
            <a:off x="1390802" y="5351069"/>
            <a:ext cx="1548079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Lifting Others Up</a:t>
            </a:r>
            <a:endParaRPr lang="en-US" sz="1300" dirty="0"/>
          </a:p>
        </p:txBody>
      </p:sp>
      <p:sp>
        <p:nvSpPr>
          <p:cNvPr id="22" name="Text 17"/>
          <p:cNvSpPr txBox="1"/>
          <p:nvPr/>
        </p:nvSpPr>
        <p:spPr>
          <a:xfrm>
            <a:off x="1390802" y="5636362"/>
            <a:ext cx="355793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Teach your team. Share your markings and methods to elevate the whole department.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5870448" y="552298"/>
            <a:ext cx="2704795" cy="457200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 l="20420" r="20420"/>
          <a:stretch/>
        </p:blipFill>
        <p:spPr>
          <a:xfrm>
            <a:off x="5870448" y="552298"/>
            <a:ext cx="2704795" cy="4572000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5870448" y="4695444"/>
            <a:ext cx="2704795" cy="428854"/>
          </a:xfrm>
          <a:prstGeom prst="rect">
            <a:avLst/>
          </a:prstGeom>
          <a:solidFill>
            <a:srgbClr val="0F172A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0"/>
          <p:cNvSpPr txBox="1"/>
          <p:nvPr/>
        </p:nvSpPr>
        <p:spPr>
          <a:xfrm>
            <a:off x="6313018" y="4828946"/>
            <a:ext cx="191932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Then: The IBM Mainframe</a:t>
            </a:r>
            <a:endParaRPr lang="en-US" sz="1000" dirty="0"/>
          </a:p>
        </p:txBody>
      </p:sp>
      <p:sp>
        <p:nvSpPr>
          <p:cNvPr id="27" name="Shape 21"/>
          <p:cNvSpPr/>
          <p:nvPr/>
        </p:nvSpPr>
        <p:spPr>
          <a:xfrm>
            <a:off x="8727034" y="552298"/>
            <a:ext cx="2704795" cy="457200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l="20420" r="20420"/>
          <a:stretch/>
        </p:blipFill>
        <p:spPr>
          <a:xfrm>
            <a:off x="8727034" y="552298"/>
            <a:ext cx="2704795" cy="4572000"/>
          </a:xfrm>
          <a:prstGeom prst="rect">
            <a:avLst/>
          </a:prstGeom>
        </p:spPr>
      </p:pic>
      <p:sp>
        <p:nvSpPr>
          <p:cNvPr id="29" name="Shape 22"/>
          <p:cNvSpPr/>
          <p:nvPr/>
        </p:nvSpPr>
        <p:spPr>
          <a:xfrm>
            <a:off x="8727034" y="4695444"/>
            <a:ext cx="2704795" cy="428854"/>
          </a:xfrm>
          <a:prstGeom prst="rect">
            <a:avLst/>
          </a:prstGeom>
          <a:solidFill>
            <a:srgbClr val="0F172A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3"/>
          <p:cNvSpPr txBox="1"/>
          <p:nvPr/>
        </p:nvSpPr>
        <p:spPr>
          <a:xfrm>
            <a:off x="9297619" y="4828946"/>
            <a:ext cx="1662379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Now: The AI Assistant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8421624" y="3238805"/>
            <a:ext cx="457200" cy="457200"/>
          </a:xfrm>
          <a:prstGeom prst="ellipse">
            <a:avLst/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8564270" y="3372307"/>
            <a:ext cx="171907" cy="19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1920</Words>
  <Application>Microsoft Office PowerPoint</Application>
  <PresentationFormat>Widescreen</PresentationFormat>
  <Paragraphs>314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Courier New</vt:lpstr>
      <vt:lpstr>Inter</vt:lpstr>
      <vt:lpstr>Monaco</vt:lpstr>
      <vt:lpstr>ui-monospace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Heather Bieske,CST</cp:lastModifiedBy>
  <cp:revision>2</cp:revision>
  <dcterms:created xsi:type="dcterms:W3CDTF">2026-01-19T19:06:10Z</dcterms:created>
  <dcterms:modified xsi:type="dcterms:W3CDTF">2026-01-20T15:07:48Z</dcterms:modified>
</cp:coreProperties>
</file>